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88" r:id="rId2"/>
    <p:sldId id="256" r:id="rId3"/>
    <p:sldId id="257" r:id="rId4"/>
    <p:sldId id="277" r:id="rId5"/>
    <p:sldId id="258" r:id="rId6"/>
    <p:sldId id="259" r:id="rId7"/>
    <p:sldId id="260" r:id="rId8"/>
    <p:sldId id="261" r:id="rId9"/>
    <p:sldId id="262" r:id="rId10"/>
    <p:sldId id="287" r:id="rId11"/>
    <p:sldId id="280" r:id="rId12"/>
    <p:sldId id="282" r:id="rId13"/>
    <p:sldId id="284" r:id="rId14"/>
    <p:sldId id="286" r:id="rId15"/>
    <p:sldId id="263" r:id="rId16"/>
    <p:sldId id="272" r:id="rId17"/>
    <p:sldId id="275" r:id="rId18"/>
    <p:sldId id="278" r:id="rId19"/>
    <p:sldId id="27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54" autoAdjust="0"/>
    <p:restoredTop sz="80737" autoAdjust="0"/>
  </p:normalViewPr>
  <p:slideViewPr>
    <p:cSldViewPr>
      <p:cViewPr varScale="1">
        <p:scale>
          <a:sx n="58" d="100"/>
          <a:sy n="58" d="100"/>
        </p:scale>
        <p:origin x="-17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351C5-46ED-460C-9D70-7AB97108434A}" type="datetimeFigureOut">
              <a:rPr lang="ru-RU" smtClean="0"/>
              <a:pPr/>
              <a:t>19.12.2022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8721B8-F409-483F-AD88-731CEBC65C0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8721B8-F409-483F-AD88-731CEBC65C0F}"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19.12.2022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19.12.2022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r>
              <a:rPr lang="ru-RU" dirty="0" smtClean="0"/>
              <a:t>Тема: «Годы, опаленные </a:t>
            </a:r>
            <a:r>
              <a:rPr lang="ru-RU" dirty="0" smtClean="0"/>
              <a:t>Войной»</a:t>
            </a:r>
            <a:endParaRPr lang="ru-RU" dirty="0"/>
          </a:p>
        </p:txBody>
      </p:sp>
      <p:sp>
        <p:nvSpPr>
          <p:cNvPr id="3" name="Подзаголовок 2"/>
          <p:cNvSpPr>
            <a:spLocks noGrp="1"/>
          </p:cNvSpPr>
          <p:nvPr>
            <p:ph type="subTitle" idx="1"/>
          </p:nvPr>
        </p:nvSpPr>
        <p:spPr>
          <a:xfrm>
            <a:off x="381000" y="357166"/>
            <a:ext cx="8458200" cy="4443434"/>
          </a:xfrm>
        </p:spPr>
        <p:txBody>
          <a:bodyPr>
            <a:noAutofit/>
          </a:bodyPr>
          <a:lstStyle/>
          <a:p>
            <a:pPr algn="ctr"/>
            <a:r>
              <a:rPr lang="ru-RU" sz="2000" dirty="0" smtClean="0">
                <a:latin typeface="Times New Roman" pitchFamily="18" charset="0"/>
                <a:cs typeface="Times New Roman" pitchFamily="18" charset="0"/>
              </a:rPr>
              <a:t>Государственное </a:t>
            </a:r>
            <a:r>
              <a:rPr lang="ru-RU" sz="2000" dirty="0" smtClean="0">
                <a:latin typeface="Times New Roman" pitchFamily="18" charset="0"/>
                <a:cs typeface="Times New Roman" pitchFamily="18" charset="0"/>
              </a:rPr>
              <a:t>бюджетное общеобразовательное   учреждение Самарской области средняя общеобразовательная школа №1 «Образовательный центр» п.г.т. </a:t>
            </a:r>
            <a:r>
              <a:rPr lang="ru-RU" sz="2000" dirty="0" err="1" smtClean="0">
                <a:latin typeface="Times New Roman" pitchFamily="18" charset="0"/>
                <a:cs typeface="Times New Roman" pitchFamily="18" charset="0"/>
              </a:rPr>
              <a:t>Смышляевка</a:t>
            </a:r>
            <a:r>
              <a:rPr lang="ru-RU" sz="2000" dirty="0" smtClean="0">
                <a:latin typeface="Times New Roman" pitchFamily="18" charset="0"/>
                <a:cs typeface="Times New Roman" pitchFamily="18" charset="0"/>
              </a:rPr>
              <a:t> муниципального района Волжский Самарской области</a:t>
            </a:r>
          </a:p>
          <a:p>
            <a:pPr algn="ctr"/>
            <a:r>
              <a:rPr lang="ru-RU" sz="2000" dirty="0" smtClean="0">
                <a:latin typeface="Times New Roman" pitchFamily="18" charset="0"/>
                <a:cs typeface="Times New Roman" pitchFamily="18" charset="0"/>
              </a:rPr>
              <a:t>структурное подразделение «Детский сад «</a:t>
            </a:r>
            <a:r>
              <a:rPr lang="ru-RU" sz="2000" dirty="0" err="1" smtClean="0">
                <a:latin typeface="Times New Roman" pitchFamily="18" charset="0"/>
                <a:cs typeface="Times New Roman" pitchFamily="18" charset="0"/>
              </a:rPr>
              <a:t>Янтарик</a:t>
            </a:r>
            <a:r>
              <a:rPr lang="ru-RU" sz="2000" dirty="0" smtClean="0">
                <a:latin typeface="Times New Roman" pitchFamily="18" charset="0"/>
                <a:cs typeface="Times New Roman" pitchFamily="18" charset="0"/>
              </a:rPr>
              <a:t>»</a:t>
            </a:r>
          </a:p>
          <a:p>
            <a:pPr algn="ctr"/>
            <a:r>
              <a:rPr lang="ru-RU" sz="4800" dirty="0" smtClean="0">
                <a:latin typeface="Times New Roman" pitchFamily="18" charset="0"/>
                <a:cs typeface="Times New Roman" pitchFamily="18" charset="0"/>
              </a:rPr>
              <a:t>Проектная деятельность в деском саду с детьми старшего дошкольного возраста.</a:t>
            </a:r>
            <a:endParaRPr lang="ru-RU" sz="48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anose="02020603050405020304" pitchFamily="18" charset="0"/>
                <a:cs typeface="Times New Roman" panose="02020603050405020304" pitchFamily="18" charset="0"/>
              </a:rPr>
              <a:t>П</a:t>
            </a:r>
            <a:r>
              <a:rPr lang="ru-RU" sz="2400" dirty="0" smtClean="0">
                <a:latin typeface="Times New Roman" panose="02020603050405020304" pitchFamily="18" charset="0"/>
                <a:cs typeface="Times New Roman" panose="02020603050405020304" pitchFamily="18" charset="0"/>
              </a:rPr>
              <a:t>роект</a:t>
            </a:r>
            <a:r>
              <a:rPr lang="ru-RU"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1028" name="Rectangle 4"/>
          <p:cNvSpPr>
            <a:spLocks noChangeArrowheads="1"/>
          </p:cNvSpPr>
          <p:nvPr/>
        </p:nvSpPr>
        <p:spPr bwMode="auto">
          <a:xfrm>
            <a:off x="0" y="0"/>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a:srcRect/>
          <a:stretch>
            <a:fillRect/>
          </a:stretch>
        </p:blipFill>
        <p:spPr bwMode="auto">
          <a:xfrm>
            <a:off x="857224" y="1285861"/>
            <a:ext cx="7143800" cy="4429156"/>
          </a:xfrm>
          <a:prstGeom prst="rect">
            <a:avLst/>
          </a:prstGeom>
          <a:noFill/>
          <a:ln w="9525">
            <a:noFill/>
            <a:miter lim="800000"/>
            <a:headEnd/>
            <a:tailEnd/>
          </a:ln>
          <a:effectLst/>
        </p:spPr>
      </p:pic>
      <p:sp>
        <p:nvSpPr>
          <p:cNvPr id="5121" name="Rectangle 1"/>
          <p:cNvSpPr>
            <a:spLocks noChangeArrowheads="1"/>
          </p:cNvSpPr>
          <p:nvPr/>
        </p:nvSpPr>
        <p:spPr bwMode="auto">
          <a:xfrm>
            <a:off x="357158" y="5715016"/>
            <a:ext cx="828677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Книга памяти «Я помню, я горжусь»</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anose="02020603050405020304" pitchFamily="18" charset="0"/>
                <a:cs typeface="Times New Roman" panose="02020603050405020304" pitchFamily="18" charset="0"/>
              </a:rPr>
              <a:t>Проект  </a:t>
            </a:r>
            <a:endParaRPr lang="ru-RU" sz="2800" dirty="0"/>
          </a:p>
        </p:txBody>
      </p:sp>
      <p:pic>
        <p:nvPicPr>
          <p:cNvPr id="1026" name="Picture 2" descr="C:\Users\User\Desktop\колояров.jpg"/>
          <p:cNvPicPr>
            <a:picLocks noChangeAspect="1" noChangeArrowheads="1"/>
          </p:cNvPicPr>
          <p:nvPr/>
        </p:nvPicPr>
        <p:blipFill>
          <a:blip r:embed="rId2" cstate="print"/>
          <a:srcRect/>
          <a:stretch>
            <a:fillRect/>
          </a:stretch>
        </p:blipFill>
        <p:spPr bwMode="auto">
          <a:xfrm>
            <a:off x="500034" y="1071546"/>
            <a:ext cx="2143140" cy="2296529"/>
          </a:xfrm>
          <a:prstGeom prst="rect">
            <a:avLst/>
          </a:prstGeom>
          <a:noFill/>
        </p:spPr>
      </p:pic>
      <p:pic>
        <p:nvPicPr>
          <p:cNvPr id="3" name="Picture 2" descr="C:\Users\User\Desktop\Screenshot_20210226-113757_Viber.jpg"/>
          <p:cNvPicPr>
            <a:picLocks noChangeAspect="1" noChangeArrowheads="1"/>
          </p:cNvPicPr>
          <p:nvPr/>
        </p:nvPicPr>
        <p:blipFill>
          <a:blip r:embed="rId3" cstate="print"/>
          <a:srcRect/>
          <a:stretch>
            <a:fillRect/>
          </a:stretch>
        </p:blipFill>
        <p:spPr bwMode="auto">
          <a:xfrm>
            <a:off x="3286116" y="1071546"/>
            <a:ext cx="2248167" cy="2214578"/>
          </a:xfrm>
          <a:prstGeom prst="rect">
            <a:avLst/>
          </a:prstGeom>
          <a:noFill/>
        </p:spPr>
      </p:pic>
      <p:pic>
        <p:nvPicPr>
          <p:cNvPr id="4" name="Picture 2" descr="C:\Users\User\Desktop\Screenshot_20210226-113817_Viber.jpg"/>
          <p:cNvPicPr>
            <a:picLocks noChangeAspect="1" noChangeArrowheads="1"/>
          </p:cNvPicPr>
          <p:nvPr/>
        </p:nvPicPr>
        <p:blipFill>
          <a:blip r:embed="rId4" cstate="print"/>
          <a:srcRect/>
          <a:stretch>
            <a:fillRect/>
          </a:stretch>
        </p:blipFill>
        <p:spPr bwMode="auto">
          <a:xfrm>
            <a:off x="6143636" y="1071546"/>
            <a:ext cx="2121046" cy="2286016"/>
          </a:xfrm>
          <a:prstGeom prst="rect">
            <a:avLst/>
          </a:prstGeom>
          <a:noFill/>
        </p:spPr>
      </p:pic>
      <p:sp>
        <p:nvSpPr>
          <p:cNvPr id="6" name="Прямоугольник 5"/>
          <p:cNvSpPr/>
          <p:nvPr/>
        </p:nvSpPr>
        <p:spPr>
          <a:xfrm>
            <a:off x="500034" y="3286124"/>
            <a:ext cx="2214578" cy="3539430"/>
          </a:xfrm>
          <a:prstGeom prst="rect">
            <a:avLst/>
          </a:prstGeom>
        </p:spPr>
        <p:txBody>
          <a:bodyPr wrap="square">
            <a:spAutoFit/>
          </a:bodyPr>
          <a:lstStyle/>
          <a:p>
            <a:r>
              <a:rPr lang="ru-RU" sz="2800" dirty="0" smtClean="0">
                <a:latin typeface="Times New Roman" pitchFamily="18" charset="0"/>
                <a:cs typeface="Times New Roman" pitchFamily="18" charset="0"/>
              </a:rPr>
              <a:t>Антонов Константин Степанович.</a:t>
            </a:r>
          </a:p>
          <a:p>
            <a:r>
              <a:rPr lang="ru-RU" sz="2800" dirty="0" smtClean="0">
                <a:latin typeface="Times New Roman" pitchFamily="18" charset="0"/>
                <a:cs typeface="Times New Roman" pitchFamily="18" charset="0"/>
              </a:rPr>
              <a:t>06.01.1913 г – 23.06.1987г</a:t>
            </a:r>
          </a:p>
          <a:p>
            <a:endParaRPr lang="ru-RU" sz="28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endParaRPr lang="ru-RU" sz="2800" dirty="0">
              <a:latin typeface="Times New Roman" pitchFamily="18" charset="0"/>
              <a:cs typeface="Times New Roman" pitchFamily="18" charset="0"/>
            </a:endParaRPr>
          </a:p>
        </p:txBody>
      </p:sp>
      <p:sp>
        <p:nvSpPr>
          <p:cNvPr id="7" name="Прямоугольник 6"/>
          <p:cNvSpPr/>
          <p:nvPr/>
        </p:nvSpPr>
        <p:spPr>
          <a:xfrm>
            <a:off x="6072198" y="3429000"/>
            <a:ext cx="3071802" cy="1815882"/>
          </a:xfrm>
          <a:prstGeom prst="rect">
            <a:avLst/>
          </a:prstGeom>
        </p:spPr>
        <p:txBody>
          <a:bodyPr wrap="square">
            <a:spAutoFit/>
          </a:bodyPr>
          <a:lstStyle/>
          <a:p>
            <a:r>
              <a:rPr lang="ru-RU" sz="2800" dirty="0" err="1" smtClean="0">
                <a:latin typeface="Times New Roman" pitchFamily="18" charset="0"/>
                <a:cs typeface="Times New Roman" pitchFamily="18" charset="0"/>
              </a:rPr>
              <a:t>Адилов</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Абдугани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Рахимович</a:t>
            </a:r>
            <a:r>
              <a:rPr lang="ru-RU" sz="2800" dirty="0" smtClean="0">
                <a:latin typeface="Times New Roman" pitchFamily="18" charset="0"/>
                <a:cs typeface="Times New Roman" pitchFamily="18" charset="0"/>
              </a:rPr>
              <a:t>.</a:t>
            </a:r>
          </a:p>
          <a:p>
            <a:r>
              <a:rPr lang="ru-RU" sz="2800" smtClean="0">
                <a:latin typeface="Times New Roman" pitchFamily="18" charset="0"/>
                <a:cs typeface="Times New Roman" pitchFamily="18" charset="0"/>
              </a:rPr>
              <a:t>7.11.1915 -15.04.1964 </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8" name="Прямоугольник 7"/>
          <p:cNvSpPr/>
          <p:nvPr/>
        </p:nvSpPr>
        <p:spPr>
          <a:xfrm>
            <a:off x="3357554" y="3429000"/>
            <a:ext cx="2143140" cy="2246769"/>
          </a:xfrm>
          <a:prstGeom prst="rect">
            <a:avLst/>
          </a:prstGeom>
        </p:spPr>
        <p:txBody>
          <a:bodyPr wrap="square">
            <a:spAutoFit/>
          </a:bodyPr>
          <a:lstStyle/>
          <a:p>
            <a:r>
              <a:rPr lang="ru-RU" sz="2800" dirty="0" smtClean="0">
                <a:latin typeface="Times New Roman" pitchFamily="18" charset="0"/>
                <a:cs typeface="Times New Roman" pitchFamily="18" charset="0"/>
              </a:rPr>
              <a:t>Железнов Василий Андреевич.</a:t>
            </a:r>
          </a:p>
          <a:p>
            <a:r>
              <a:rPr lang="ru-RU" sz="2800" dirty="0" smtClean="0">
                <a:latin typeface="Times New Roman" pitchFamily="18" charset="0"/>
                <a:cs typeface="Times New Roman" pitchFamily="18" charset="0"/>
              </a:rPr>
              <a:t>06.01.1913 – 23.06.1987</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anose="02020603050405020304" pitchFamily="18" charset="0"/>
                <a:cs typeface="Times New Roman" panose="02020603050405020304" pitchFamily="18" charset="0"/>
              </a:rPr>
              <a:t>Проект </a:t>
            </a:r>
            <a:endParaRPr lang="ru-RU" sz="2800" dirty="0"/>
          </a:p>
        </p:txBody>
      </p:sp>
      <p:pic>
        <p:nvPicPr>
          <p:cNvPr id="2050" name="Picture 2" descr="C:\Users\User\Desktop\мишагин.jpg"/>
          <p:cNvPicPr>
            <a:picLocks noChangeAspect="1" noChangeArrowheads="1"/>
          </p:cNvPicPr>
          <p:nvPr/>
        </p:nvPicPr>
        <p:blipFill>
          <a:blip r:embed="rId2"/>
          <a:srcRect/>
          <a:stretch>
            <a:fillRect/>
          </a:stretch>
        </p:blipFill>
        <p:spPr bwMode="auto">
          <a:xfrm>
            <a:off x="214282" y="1142984"/>
            <a:ext cx="3857620" cy="3643338"/>
          </a:xfrm>
          <a:prstGeom prst="rect">
            <a:avLst/>
          </a:prstGeom>
          <a:noFill/>
        </p:spPr>
      </p:pic>
      <p:sp>
        <p:nvSpPr>
          <p:cNvPr id="2051" name="Rectangle 3"/>
          <p:cNvSpPr>
            <a:spLocks noChangeArrowheads="1"/>
          </p:cNvSpPr>
          <p:nvPr/>
        </p:nvSpPr>
        <p:spPr bwMode="auto">
          <a:xfrm>
            <a:off x="0" y="4857760"/>
            <a:ext cx="400052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800" dirty="0" smtClean="0">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Лишманов</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Петр Егорович.</a:t>
            </a:r>
          </a:p>
          <a:p>
            <a:pPr marL="0" marR="0" lvl="0" indent="0" algn="ctr" defTabSz="914400" rtl="0" eaLnBrk="1" fontAlgn="base" latinLnBrk="0" hangingPunct="1">
              <a:lnSpc>
                <a:spcPct val="100000"/>
              </a:lnSpc>
              <a:spcBef>
                <a:spcPct val="0"/>
              </a:spcBef>
              <a:spcAft>
                <a:spcPct val="0"/>
              </a:spcAft>
              <a:buClrTx/>
              <a:buSzTx/>
              <a:buFontTx/>
              <a:buNone/>
              <a:tabLst/>
            </a:pPr>
            <a:r>
              <a:rPr lang="ru-RU" sz="2800" dirty="0" smtClean="0">
                <a:latin typeface="Times New Roman" pitchFamily="18" charset="0"/>
                <a:cs typeface="Times New Roman" pitchFamily="18" charset="0"/>
              </a:rPr>
              <a:t>06.07.1925 г. -28.03.2008</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Дедушка Емельян Маркович"/>
          <p:cNvPicPr/>
          <p:nvPr/>
        </p:nvPicPr>
        <p:blipFill>
          <a:blip r:embed="rId3">
            <a:lum/>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o="urn:schemas-microsoft-com:office:office" xmlns:v="urn:schemas-microsoft-com:vml" xmlns:w10="urn:schemas-microsoft-com:office:word" xmlns:w="http://schemas.openxmlformats.org/wordprocessingml/2006/main" xmlns="" xmlns:a14="http://schemas.microsoft.com/office/drawing/2010/main" xmlns:pic="http://schemas.openxmlformats.org/drawingml/2006/picture" xmlns:lc="http://schemas.openxmlformats.org/drawingml/2006/lockedCanvas" val="0"/>
              </a:ext>
            </a:extLst>
          </a:blip>
          <a:stretch>
            <a:fillRect/>
          </a:stretch>
        </p:blipFill>
        <p:spPr>
          <a:xfrm>
            <a:off x="4286248" y="1285860"/>
            <a:ext cx="4572031" cy="5072074"/>
          </a:xfrm>
          <a:prstGeom prst="rect">
            <a:avLst/>
          </a:prstGeom>
          <a:noFill/>
          <a:ln>
            <a:noFill/>
          </a:ln>
          <a:effectLst>
            <a:glow rad="838200">
              <a:schemeClr val="bg1">
                <a:lumMod val="50000"/>
              </a:schemeClr>
            </a:glow>
            <a:softEdge rad="762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anose="02020603050405020304" pitchFamily="18" charset="0"/>
                <a:cs typeface="Times New Roman" panose="02020603050405020304" pitchFamily="18" charset="0"/>
              </a:rPr>
              <a:t>П</a:t>
            </a:r>
            <a:r>
              <a:rPr lang="ru-RU" sz="2400" dirty="0" smtClean="0">
                <a:latin typeface="Times New Roman" panose="02020603050405020304" pitchFamily="18" charset="0"/>
                <a:cs typeface="Times New Roman" panose="02020603050405020304" pitchFamily="18" charset="0"/>
              </a:rPr>
              <a:t>роект</a:t>
            </a:r>
            <a:r>
              <a:rPr lang="ru-RU"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1028" name="Rectangle 4"/>
          <p:cNvSpPr>
            <a:spLocks noChangeArrowheads="1"/>
          </p:cNvSpPr>
          <p:nvPr/>
        </p:nvSpPr>
        <p:spPr bwMode="auto">
          <a:xfrm>
            <a:off x="0" y="0"/>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1026" name="Picture 2" descr="C:\Users\User\Desktop\РОдионов В.А.jpg"/>
          <p:cNvPicPr>
            <a:picLocks noChangeAspect="1" noChangeArrowheads="1"/>
          </p:cNvPicPr>
          <p:nvPr/>
        </p:nvPicPr>
        <p:blipFill>
          <a:blip r:embed="rId2"/>
          <a:srcRect/>
          <a:stretch>
            <a:fillRect/>
          </a:stretch>
        </p:blipFill>
        <p:spPr bwMode="auto">
          <a:xfrm>
            <a:off x="285720" y="1214422"/>
            <a:ext cx="3643338" cy="5357850"/>
          </a:xfrm>
          <a:prstGeom prst="rect">
            <a:avLst/>
          </a:prstGeom>
          <a:noFill/>
        </p:spPr>
      </p:pic>
      <p:pic>
        <p:nvPicPr>
          <p:cNvPr id="1027" name="Picture 3" descr="C:\Users\User\Desktop\РОд.jpg"/>
          <p:cNvPicPr>
            <a:picLocks noChangeAspect="1" noChangeArrowheads="1"/>
          </p:cNvPicPr>
          <p:nvPr/>
        </p:nvPicPr>
        <p:blipFill>
          <a:blip r:embed="rId3"/>
          <a:srcRect/>
          <a:stretch>
            <a:fillRect/>
          </a:stretch>
        </p:blipFill>
        <p:spPr bwMode="auto">
          <a:xfrm>
            <a:off x="4143372" y="1214422"/>
            <a:ext cx="4643470" cy="52864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anose="02020603050405020304" pitchFamily="18" charset="0"/>
                <a:cs typeface="Times New Roman" panose="02020603050405020304" pitchFamily="18" charset="0"/>
              </a:rPr>
              <a:t>П</a:t>
            </a:r>
            <a:r>
              <a:rPr lang="ru-RU" sz="2400" dirty="0" smtClean="0">
                <a:latin typeface="Times New Roman" panose="02020603050405020304" pitchFamily="18" charset="0"/>
                <a:cs typeface="Times New Roman" panose="02020603050405020304" pitchFamily="18" charset="0"/>
              </a:rPr>
              <a:t>роект</a:t>
            </a:r>
            <a:r>
              <a:rPr lang="ru-RU" sz="2800" dirty="0" smtClean="0">
                <a:latin typeface="Times New Roman" panose="02020603050405020304" pitchFamily="18" charset="0"/>
                <a:cs typeface="Times New Roman" panose="02020603050405020304" pitchFamily="18" charset="0"/>
              </a:rPr>
              <a:t> </a:t>
            </a:r>
            <a:endParaRPr lang="ru-RU" sz="2800" dirty="0"/>
          </a:p>
        </p:txBody>
      </p:sp>
      <p:pic>
        <p:nvPicPr>
          <p:cNvPr id="1026" name="Picture 2"/>
          <p:cNvPicPr>
            <a:picLocks noChangeAspect="1" noChangeArrowheads="1"/>
          </p:cNvPicPr>
          <p:nvPr/>
        </p:nvPicPr>
        <p:blipFill>
          <a:blip r:embed="rId2" cstate="print"/>
          <a:srcRect/>
          <a:stretch>
            <a:fillRect/>
          </a:stretch>
        </p:blipFill>
        <p:spPr bwMode="auto">
          <a:xfrm>
            <a:off x="1143000" y="14282420"/>
            <a:ext cx="1332865" cy="2911475"/>
          </a:xfrm>
          <a:prstGeom prst="rect">
            <a:avLst/>
          </a:prstGeom>
          <a:noFill/>
          <a:ln w="9525">
            <a:noFill/>
            <a:miter lim="800000"/>
            <a:headEnd/>
            <a:tailEnd/>
          </a:ln>
          <a:effectLst/>
        </p:spPr>
      </p:pic>
      <p:sp>
        <p:nvSpPr>
          <p:cNvPr id="14337" name="Rectangle 1"/>
          <p:cNvSpPr>
            <a:spLocks noChangeArrowheads="1"/>
          </p:cNvSpPr>
          <p:nvPr/>
        </p:nvSpPr>
        <p:spPr bwMode="auto">
          <a:xfrm>
            <a:off x="0" y="0"/>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3"/>
          <a:srcRect/>
          <a:stretch>
            <a:fillRect/>
          </a:stretch>
        </p:blipFill>
        <p:spPr bwMode="auto">
          <a:xfrm>
            <a:off x="1714480" y="1214422"/>
            <a:ext cx="5143536"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anose="02020603050405020304" pitchFamily="18" charset="0"/>
                <a:cs typeface="Times New Roman" panose="02020603050405020304" pitchFamily="18" charset="0"/>
              </a:rPr>
              <a:t>П</a:t>
            </a:r>
            <a:r>
              <a:rPr lang="ru-RU" sz="2400" dirty="0" smtClean="0">
                <a:latin typeface="Times New Roman" panose="02020603050405020304" pitchFamily="18" charset="0"/>
                <a:cs typeface="Times New Roman" panose="02020603050405020304" pitchFamily="18" charset="0"/>
              </a:rPr>
              <a:t>роект</a:t>
            </a:r>
            <a:endParaRPr lang="ru-RU" sz="2800" dirty="0"/>
          </a:p>
        </p:txBody>
      </p:sp>
      <p:sp>
        <p:nvSpPr>
          <p:cNvPr id="1029" name="Rectangle 5"/>
          <p:cNvSpPr>
            <a:spLocks noChangeArrowheads="1"/>
          </p:cNvSpPr>
          <p:nvPr/>
        </p:nvSpPr>
        <p:spPr bwMode="auto">
          <a:xfrm>
            <a:off x="0" y="0"/>
            <a:ext cx="45719"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7" name="Прямоугольник 6"/>
          <p:cNvSpPr/>
          <p:nvPr/>
        </p:nvSpPr>
        <p:spPr>
          <a:xfrm>
            <a:off x="1619537" y="5516644"/>
            <a:ext cx="6151810" cy="461665"/>
          </a:xfrm>
          <a:prstGeom prst="rect">
            <a:avLst/>
          </a:prstGeom>
        </p:spPr>
        <p:txBody>
          <a:bodyPr wrap="square">
            <a:spAutoFit/>
          </a:bodyPr>
          <a:lstStyle/>
          <a:p>
            <a:pPr lvl="0" algn="ctr" fontAlgn="base">
              <a:spcBef>
                <a:spcPct val="0"/>
              </a:spcBef>
              <a:spcAft>
                <a:spcPct val="0"/>
              </a:spcAft>
            </a:pPr>
            <a:endParaRPr lang="ru-RU" sz="2400" dirty="0" smtClean="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srcRect/>
          <a:stretch>
            <a:fillRect/>
          </a:stretch>
        </p:blipFill>
        <p:spPr bwMode="auto">
          <a:xfrm>
            <a:off x="285721" y="1142984"/>
            <a:ext cx="3286148" cy="532852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357686" y="1142984"/>
            <a:ext cx="3514730"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smtClean="0">
                <a:latin typeface="Times New Roman" panose="02020603050405020304" pitchFamily="18" charset="0"/>
                <a:cs typeface="Times New Roman" panose="02020603050405020304" pitchFamily="18" charset="0"/>
              </a:rPr>
              <a:t>П</a:t>
            </a:r>
            <a:r>
              <a:rPr lang="ru-RU" sz="2400" smtClean="0">
                <a:latin typeface="Times New Roman" panose="02020603050405020304" pitchFamily="18" charset="0"/>
                <a:cs typeface="Times New Roman" panose="02020603050405020304" pitchFamily="18" charset="0"/>
              </a:rPr>
              <a:t>роект</a:t>
            </a:r>
            <a:r>
              <a:rPr lang="ru-RU" sz="2800" smtClean="0">
                <a:latin typeface="Times New Roman" panose="02020603050405020304" pitchFamily="18" charset="0"/>
                <a:cs typeface="Times New Roman" panose="02020603050405020304" pitchFamily="18" charset="0"/>
              </a:rPr>
              <a:t> </a:t>
            </a:r>
            <a:endParaRPr lang="ru-RU" sz="2800" dirty="0"/>
          </a:p>
        </p:txBody>
      </p:sp>
      <p:sp>
        <p:nvSpPr>
          <p:cNvPr id="3" name="Прямоугольник 2"/>
          <p:cNvSpPr/>
          <p:nvPr/>
        </p:nvSpPr>
        <p:spPr>
          <a:xfrm>
            <a:off x="1571605" y="2571744"/>
            <a:ext cx="6357982" cy="830997"/>
          </a:xfrm>
          <a:prstGeom prst="rect">
            <a:avLst/>
          </a:prstGeom>
        </p:spPr>
        <p:txBody>
          <a:bodyPr wrap="square">
            <a:spAutoFit/>
          </a:bodyPr>
          <a:lstStyle/>
          <a:p>
            <a:r>
              <a:rPr lang="ru-RU" sz="4800" dirty="0" smtClean="0">
                <a:latin typeface="Times New Roman" panose="02020603050405020304" pitchFamily="18" charset="0"/>
                <a:cs typeface="Times New Roman" panose="02020603050405020304" pitchFamily="18" charset="0"/>
              </a:rPr>
              <a:t>Спасибо за внимание!</a:t>
            </a:r>
            <a:endParaRPr lang="ru-RU" dirty="0"/>
          </a:p>
        </p:txBody>
      </p:sp>
      <p:sp>
        <p:nvSpPr>
          <p:cNvPr id="7169" name="Rectangle 1"/>
          <p:cNvSpPr>
            <a:spLocks noChangeArrowheads="1"/>
          </p:cNvSpPr>
          <p:nvPr/>
        </p:nvSpPr>
        <p:spPr bwMode="auto">
          <a:xfrm>
            <a:off x="0" y="0"/>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 name="Прямоугольник 4"/>
          <p:cNvSpPr/>
          <p:nvPr/>
        </p:nvSpPr>
        <p:spPr>
          <a:xfrm>
            <a:off x="5429256" y="3429001"/>
            <a:ext cx="3286148" cy="1323439"/>
          </a:xfrm>
          <a:prstGeom prst="rect">
            <a:avLst/>
          </a:prstGeom>
        </p:spPr>
        <p:txBody>
          <a:bodyPr wrap="square">
            <a:spAutoFit/>
          </a:bodyPr>
          <a:lstStyle/>
          <a:p>
            <a:pPr lvl="0" fontAlgn="base">
              <a:spcBef>
                <a:spcPct val="0"/>
              </a:spcBef>
              <a:spcAft>
                <a:spcPct val="0"/>
              </a:spcAft>
            </a:pPr>
            <a:r>
              <a:rPr lang="ru-RU" sz="2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Выполнила:</a:t>
            </a:r>
          </a:p>
          <a:p>
            <a:pPr lvl="0" fontAlgn="base">
              <a:spcBef>
                <a:spcPct val="0"/>
              </a:spcBef>
              <a:spcAft>
                <a:spcPct val="0"/>
              </a:spcAft>
            </a:pPr>
            <a:r>
              <a:rPr lang="ru-RU" sz="2000" smtClean="0">
                <a:solidFill>
                  <a:prstClr val="black"/>
                </a:solidFill>
                <a:latin typeface="Times New Roman" panose="02020603050405020304" pitchFamily="18" charset="0"/>
                <a:cs typeface="Times New Roman" panose="02020603050405020304" pitchFamily="18" charset="0"/>
              </a:rPr>
              <a:t>Воспитатель:</a:t>
            </a:r>
            <a:endParaRPr lang="ru-RU" sz="2000" dirty="0" smtClean="0">
              <a:solidFill>
                <a:prstClr val="black"/>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ru-RU" sz="2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Булатова М.А.</a:t>
            </a:r>
            <a:endParaRPr lang="ru-RU" sz="2000" dirty="0" smtClean="0">
              <a:solidFill>
                <a:prstClr val="black"/>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ru-RU" sz="2000" dirty="0" smtClean="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anose="02020603050405020304" pitchFamily="18" charset="0"/>
                <a:cs typeface="Times New Roman" panose="02020603050405020304" pitchFamily="18" charset="0"/>
              </a:rPr>
              <a:t>П</a:t>
            </a:r>
            <a:r>
              <a:rPr lang="ru-RU" sz="2400" dirty="0" smtClean="0">
                <a:latin typeface="Times New Roman" panose="02020603050405020304" pitchFamily="18" charset="0"/>
                <a:cs typeface="Times New Roman" panose="02020603050405020304" pitchFamily="18" charset="0"/>
              </a:rPr>
              <a:t>роект</a:t>
            </a:r>
            <a:r>
              <a:rPr lang="ru-RU"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srcRect/>
          <a:stretch>
            <a:fillRect/>
          </a:stretch>
        </p:blipFill>
        <p:spPr bwMode="auto">
          <a:xfrm>
            <a:off x="357158" y="1142984"/>
            <a:ext cx="3619526" cy="392908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500562" y="1142984"/>
            <a:ext cx="4143404" cy="4000528"/>
          </a:xfrm>
          <a:prstGeom prst="rect">
            <a:avLst/>
          </a:prstGeom>
          <a:noFill/>
          <a:ln w="9525">
            <a:noFill/>
            <a:miter lim="800000"/>
            <a:headEnd/>
            <a:tailEnd/>
          </a:ln>
          <a:effectLst/>
        </p:spPr>
      </p:pic>
      <p:sp>
        <p:nvSpPr>
          <p:cNvPr id="4097" name="Rectangle 1"/>
          <p:cNvSpPr>
            <a:spLocks noChangeArrowheads="1"/>
          </p:cNvSpPr>
          <p:nvPr/>
        </p:nvSpPr>
        <p:spPr bwMode="auto">
          <a:xfrm>
            <a:off x="0" y="5284412"/>
            <a:ext cx="871540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Некоторые страницы из книг.</a:t>
            </a:r>
          </a:p>
          <a:p>
            <a:pPr marL="0" marR="0" lvl="0" indent="0" algn="ctr" defTabSz="914400" rtl="0" eaLnBrk="1" fontAlgn="base" latinLnBrk="0" hangingPunct="1">
              <a:lnSpc>
                <a:spcPct val="100000"/>
              </a:lnSpc>
              <a:spcBef>
                <a:spcPct val="0"/>
              </a:spcBef>
              <a:spcAft>
                <a:spcPct val="0"/>
              </a:spcAft>
              <a:buClrTx/>
              <a:buSzTx/>
              <a:buFontTx/>
              <a:buNone/>
              <a:tabLst/>
            </a:pPr>
            <a:r>
              <a:rPr lang="ru-RU" sz="2800" dirty="0" smtClean="0">
                <a:latin typeface="Times New Roman" pitchFamily="18" charset="0"/>
                <a:cs typeface="Times New Roman" pitchFamily="18" charset="0"/>
              </a:rPr>
              <a:t>На слайде </a:t>
            </a:r>
            <a:r>
              <a:rPr lang="ru-RU" sz="2800" dirty="0" err="1" smtClean="0">
                <a:latin typeface="Times New Roman" pitchFamily="18" charset="0"/>
                <a:cs typeface="Times New Roman" pitchFamily="18" charset="0"/>
              </a:rPr>
              <a:t>Колояров</a:t>
            </a:r>
            <a:r>
              <a:rPr lang="ru-RU" sz="2800" dirty="0" smtClean="0">
                <a:latin typeface="Times New Roman" pitchFamily="18" charset="0"/>
                <a:cs typeface="Times New Roman" pitchFamily="18" charset="0"/>
              </a:rPr>
              <a:t> Роман и Антонов Георгий с фотографиями своих прапрадедушек.</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anose="02020603050405020304" pitchFamily="18" charset="0"/>
                <a:cs typeface="Times New Roman" panose="02020603050405020304" pitchFamily="18" charset="0"/>
              </a:rPr>
              <a:t>П</a:t>
            </a:r>
            <a:r>
              <a:rPr lang="ru-RU" sz="2400" dirty="0" smtClean="0">
                <a:latin typeface="Times New Roman" panose="02020603050405020304" pitchFamily="18" charset="0"/>
                <a:cs typeface="Times New Roman" panose="02020603050405020304" pitchFamily="18" charset="0"/>
              </a:rPr>
              <a:t>роект</a:t>
            </a:r>
            <a:r>
              <a:rPr lang="ru-RU" sz="2800" dirty="0" smtClean="0">
                <a:latin typeface="Times New Roman" panose="02020603050405020304" pitchFamily="18" charset="0"/>
                <a:cs typeface="Times New Roman" panose="02020603050405020304" pitchFamily="18" charset="0"/>
              </a:rPr>
              <a:t> «Г</a:t>
            </a:r>
            <a:r>
              <a:rPr lang="ru-RU" sz="2400" dirty="0" smtClean="0">
                <a:latin typeface="Times New Roman" panose="02020603050405020304" pitchFamily="18" charset="0"/>
                <a:cs typeface="Times New Roman" panose="02020603050405020304" pitchFamily="18" charset="0"/>
              </a:rPr>
              <a:t>оды, опаленные войной</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srcRect/>
          <a:stretch>
            <a:fillRect/>
          </a:stretch>
        </p:blipFill>
        <p:spPr bwMode="auto">
          <a:xfrm>
            <a:off x="285720" y="1214422"/>
            <a:ext cx="3643338" cy="4357702"/>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4500562" y="1214422"/>
            <a:ext cx="3786214" cy="4357717"/>
          </a:xfrm>
          <a:prstGeom prst="rect">
            <a:avLst/>
          </a:prstGeom>
          <a:noFill/>
          <a:ln w="9525">
            <a:noFill/>
            <a:miter lim="800000"/>
            <a:headEnd/>
            <a:tailEnd/>
          </a:ln>
          <a:effectLst/>
        </p:spPr>
      </p:pic>
      <p:sp>
        <p:nvSpPr>
          <p:cNvPr id="5" name="Прямоугольник 4"/>
          <p:cNvSpPr/>
          <p:nvPr/>
        </p:nvSpPr>
        <p:spPr>
          <a:xfrm>
            <a:off x="571472" y="5715016"/>
            <a:ext cx="7572428" cy="954107"/>
          </a:xfrm>
          <a:prstGeom prst="rect">
            <a:avLst/>
          </a:prstGeom>
        </p:spPr>
        <p:txBody>
          <a:bodyPr wrap="square">
            <a:spAutoFit/>
          </a:bodyPr>
          <a:lstStyle/>
          <a:p>
            <a:pPr lvl="0" algn="ctr" fontAlgn="base">
              <a:spcBef>
                <a:spcPct val="0"/>
              </a:spcBef>
              <a:spcAft>
                <a:spcPct val="0"/>
              </a:spcAft>
            </a:pPr>
            <a:r>
              <a:rPr lang="ru-RU" sz="2800" dirty="0" smtClean="0">
                <a:latin typeface="Times New Roman" pitchFamily="18" charset="0"/>
                <a:ea typeface="Times New Roman" pitchFamily="18" charset="0"/>
                <a:cs typeface="Times New Roman" pitchFamily="18" charset="0"/>
              </a:rPr>
              <a:t>Некоторые страницы из книг. Воспитанники с интересом рассматривали </a:t>
            </a:r>
            <a:r>
              <a:rPr lang="ru-RU" sz="2800" smtClean="0">
                <a:latin typeface="Times New Roman" pitchFamily="18" charset="0"/>
                <a:ea typeface="Times New Roman" pitchFamily="18" charset="0"/>
                <a:cs typeface="Times New Roman" pitchFamily="18" charset="0"/>
              </a:rPr>
              <a:t>страницы книг. </a:t>
            </a:r>
            <a:endParaRPr lang="ru-RU" sz="2800" dirty="0" smtClean="0">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anose="02020603050405020304" pitchFamily="18" charset="0"/>
                <a:cs typeface="Times New Roman" panose="02020603050405020304" pitchFamily="18" charset="0"/>
              </a:rPr>
              <a:t>П</a:t>
            </a:r>
            <a:r>
              <a:rPr lang="ru-RU" sz="2400" dirty="0" smtClean="0">
                <a:latin typeface="Times New Roman" panose="02020603050405020304" pitchFamily="18" charset="0"/>
                <a:cs typeface="Times New Roman" panose="02020603050405020304" pitchFamily="18" charset="0"/>
              </a:rPr>
              <a:t>роект</a:t>
            </a:r>
            <a:r>
              <a:rPr lang="ru-RU" sz="2800" dirty="0" smtClean="0">
                <a:latin typeface="Times New Roman" panose="02020603050405020304" pitchFamily="18" charset="0"/>
                <a:cs typeface="Times New Roman" panose="02020603050405020304" pitchFamily="18" charset="0"/>
              </a:rPr>
              <a:t> «Г</a:t>
            </a:r>
            <a:r>
              <a:rPr lang="ru-RU" sz="2400" dirty="0" smtClean="0">
                <a:latin typeface="Times New Roman" panose="02020603050405020304" pitchFamily="18" charset="0"/>
                <a:cs typeface="Times New Roman" panose="02020603050405020304" pitchFamily="18" charset="0"/>
              </a:rPr>
              <a:t>оды, опаленные войной</a:t>
            </a:r>
            <a:r>
              <a:rPr lang="ru-RU" sz="2800" dirty="0" smtClean="0">
                <a:latin typeface="Times New Roman" panose="02020603050405020304" pitchFamily="18" charset="0"/>
                <a:cs typeface="Times New Roman" panose="02020603050405020304" pitchFamily="18" charset="0"/>
              </a:rPr>
              <a:t>»</a:t>
            </a:r>
            <a:endParaRPr lang="ru-RU" sz="2800" dirty="0"/>
          </a:p>
        </p:txBody>
      </p:sp>
      <p:pic>
        <p:nvPicPr>
          <p:cNvPr id="1026" name="Picture 2"/>
          <p:cNvPicPr>
            <a:picLocks noChangeAspect="1" noChangeArrowheads="1"/>
          </p:cNvPicPr>
          <p:nvPr/>
        </p:nvPicPr>
        <p:blipFill>
          <a:blip r:embed="rId2"/>
          <a:srcRect/>
          <a:stretch>
            <a:fillRect/>
          </a:stretch>
        </p:blipFill>
        <p:spPr bwMode="auto">
          <a:xfrm>
            <a:off x="4286248" y="1071546"/>
            <a:ext cx="4714907" cy="3857652"/>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214282" y="1071546"/>
            <a:ext cx="3801479" cy="3857652"/>
          </a:xfrm>
          <a:prstGeom prst="rect">
            <a:avLst/>
          </a:prstGeom>
          <a:noFill/>
          <a:ln w="9525">
            <a:noFill/>
            <a:miter lim="800000"/>
            <a:headEnd/>
            <a:tailEnd/>
          </a:ln>
          <a:effectLst/>
        </p:spPr>
      </p:pic>
      <p:sp>
        <p:nvSpPr>
          <p:cNvPr id="8193" name="Rectangle 1"/>
          <p:cNvSpPr>
            <a:spLocks noChangeArrowheads="1"/>
          </p:cNvSpPr>
          <p:nvPr/>
        </p:nvSpPr>
        <p:spPr bwMode="auto">
          <a:xfrm>
            <a:off x="571472" y="5170638"/>
            <a:ext cx="85725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Музей «Годы, опаленные войной»</a:t>
            </a:r>
          </a:p>
          <a:p>
            <a:pPr marL="0" marR="0" lvl="0" indent="0"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В данный момент книга хранится в музее дет.сада «</a:t>
            </a:r>
            <a:r>
              <a:rPr lang="ru-RU" sz="2400" dirty="0" err="1" smtClean="0">
                <a:latin typeface="Times New Roman" pitchFamily="18" charset="0"/>
                <a:cs typeface="Times New Roman" pitchFamily="18" charset="0"/>
              </a:rPr>
              <a:t>Янтарик</a:t>
            </a:r>
            <a:r>
              <a:rPr lang="ru-RU" sz="2400" dirty="0" smtClean="0">
                <a:latin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anose="02020603050405020304" pitchFamily="18" charset="0"/>
                <a:cs typeface="Traditional Arabic" pitchFamily="18" charset="-78"/>
              </a:rPr>
              <a:t>П</a:t>
            </a:r>
            <a:r>
              <a:rPr lang="ru-RU" sz="2400" dirty="0" smtClean="0">
                <a:latin typeface="Times New Roman" panose="02020603050405020304" pitchFamily="18" charset="0"/>
                <a:cs typeface="Traditional Arabic" pitchFamily="18" charset="-78"/>
              </a:rPr>
              <a:t>роект</a:t>
            </a:r>
            <a:r>
              <a:rPr lang="ru-RU" sz="2800" dirty="0" smtClean="0">
                <a:latin typeface="Times New Roman" panose="02020603050405020304" pitchFamily="18" charset="0"/>
                <a:cs typeface="Traditional Arabic" pitchFamily="18" charset="-78"/>
              </a:rPr>
              <a:t> </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357554" y="1357298"/>
            <a:ext cx="5500726" cy="4154984"/>
          </a:xfrm>
          <a:prstGeom prst="rect">
            <a:avLst/>
          </a:prstGeom>
        </p:spPr>
        <p:txBody>
          <a:bodyPr wrap="square">
            <a:spAutoFit/>
          </a:bodyPr>
          <a:lstStyle/>
          <a:p>
            <a:r>
              <a:rPr lang="ru-RU" sz="2400" dirty="0" smtClean="0">
                <a:latin typeface="Times New Roman" panose="02020603050405020304" pitchFamily="18" charset="0"/>
                <a:cs typeface="Times New Roman" panose="02020603050405020304" pitchFamily="18" charset="0"/>
              </a:rPr>
              <a:t>Советский писатель Сергей Сергеевич Смирнов писал: « Имеем ли мы право забывать, что стоили нам мир и свобода? Разве не было бы такое забвение предательством перед памятью павших воинов, перед горем безутешных матерей, одиноких вдов, осиротевших детей? Этого нельзя забывать во имя нашей упорной борьбы за мир, которая немыслима без горькой памяти о бедствиях минувшей войны. </a:t>
            </a:r>
            <a:endParaRPr lang="ru-RU" sz="2400" dirty="0">
              <a:latin typeface="Times New Roman" panose="02020603050405020304" pitchFamily="18" charset="0"/>
              <a:cs typeface="Times New Roman" panose="02020603050405020304" pitchFamily="18" charset="0"/>
            </a:endParaRPr>
          </a:p>
        </p:txBody>
      </p:sp>
      <p:pic>
        <p:nvPicPr>
          <p:cNvPr id="1026" name="Picture 2" descr="C:\Users\User\Desktop\Без названия.jpg"/>
          <p:cNvPicPr>
            <a:picLocks noChangeAspect="1" noChangeArrowheads="1"/>
          </p:cNvPicPr>
          <p:nvPr/>
        </p:nvPicPr>
        <p:blipFill>
          <a:blip r:embed="rId3"/>
          <a:srcRect/>
          <a:stretch>
            <a:fillRect/>
          </a:stretch>
        </p:blipFill>
        <p:spPr bwMode="auto">
          <a:xfrm>
            <a:off x="0" y="1285860"/>
            <a:ext cx="3143240" cy="55721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anose="02020603050405020304" pitchFamily="18" charset="0"/>
                <a:cs typeface="Traditional Arabic" pitchFamily="18" charset="-78"/>
              </a:rPr>
              <a:t>П</a:t>
            </a:r>
            <a:r>
              <a:rPr lang="ru-RU" sz="2800" dirty="0" smtClean="0">
                <a:latin typeface="Times New Roman" panose="02020603050405020304" pitchFamily="18" charset="0"/>
                <a:cs typeface="Traditional Arabic" pitchFamily="18" charset="-78"/>
              </a:rPr>
              <a:t>роект</a:t>
            </a:r>
            <a:r>
              <a:rPr lang="ru-RU" sz="3200" dirty="0" smtClean="0">
                <a:latin typeface="Times New Roman" panose="02020603050405020304" pitchFamily="18" charset="0"/>
                <a:cs typeface="Traditional Arabic" pitchFamily="18" charset="-78"/>
              </a:rPr>
              <a:t> </a:t>
            </a:r>
            <a:endParaRPr lang="ru-RU" sz="2800" dirty="0">
              <a:cs typeface="Traditional Arabic" pitchFamily="18" charset="-78"/>
            </a:endParaRPr>
          </a:p>
        </p:txBody>
      </p:sp>
      <p:sp>
        <p:nvSpPr>
          <p:cNvPr id="3" name="Прямоугольник 2"/>
          <p:cNvSpPr/>
          <p:nvPr/>
        </p:nvSpPr>
        <p:spPr>
          <a:xfrm>
            <a:off x="428596" y="1071547"/>
            <a:ext cx="6429404" cy="3785652"/>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Актуальность: </a:t>
            </a:r>
            <a:r>
              <a:rPr lang="ru-RU" sz="2400" dirty="0" smtClean="0">
                <a:latin typeface="Times New Roman" panose="02020603050405020304" pitchFamily="18" charset="0"/>
                <a:cs typeface="Times New Roman" panose="02020603050405020304" pitchFamily="18" charset="0"/>
              </a:rPr>
              <a:t>Великая Отечественная война оставила в истории России значимый след. В каждой семье нашей страны есть участники ВОВ, погибшие во время войны на фронтах, или в тылу. Но современное поколение детей мало знает о событиях  прошлого о подвигах своих предков, поэтому воспитанникам необходимо рассказывать о войне.</a:t>
            </a:r>
          </a:p>
          <a:p>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pic>
        <p:nvPicPr>
          <p:cNvPr id="1026" name="Picture 2" descr="C:\Users\User\Desktop\Без названия.jpg"/>
          <p:cNvPicPr>
            <a:picLocks noChangeAspect="1" noChangeArrowheads="1"/>
          </p:cNvPicPr>
          <p:nvPr/>
        </p:nvPicPr>
        <p:blipFill>
          <a:blip r:embed="rId2"/>
          <a:srcRect/>
          <a:stretch>
            <a:fillRect/>
          </a:stretch>
        </p:blipFill>
        <p:spPr bwMode="auto">
          <a:xfrm>
            <a:off x="2143108" y="4786322"/>
            <a:ext cx="4357718" cy="16097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anose="02020603050405020304" pitchFamily="18" charset="0"/>
                <a:cs typeface="Traditional Arabic" pitchFamily="18" charset="-78"/>
              </a:rPr>
              <a:t>П</a:t>
            </a:r>
            <a:r>
              <a:rPr lang="ru-RU" sz="2400" dirty="0" smtClean="0">
                <a:latin typeface="Times New Roman" panose="02020603050405020304" pitchFamily="18" charset="0"/>
                <a:cs typeface="Traditional Arabic" pitchFamily="18" charset="-78"/>
              </a:rPr>
              <a:t>роект</a:t>
            </a:r>
            <a:r>
              <a:rPr lang="ru-RU" sz="2800" dirty="0" smtClean="0">
                <a:latin typeface="Times New Roman" panose="02020603050405020304" pitchFamily="18" charset="0"/>
                <a:cs typeface="Traditional Arabic" pitchFamily="18" charset="-78"/>
              </a:rPr>
              <a:t> </a:t>
            </a:r>
            <a:endParaRPr lang="ru-RU" sz="2800" dirty="0"/>
          </a:p>
        </p:txBody>
      </p:sp>
      <p:sp>
        <p:nvSpPr>
          <p:cNvPr id="3" name="Прямоугольник 2"/>
          <p:cNvSpPr/>
          <p:nvPr/>
        </p:nvSpPr>
        <p:spPr>
          <a:xfrm>
            <a:off x="428596" y="1142984"/>
            <a:ext cx="6429404" cy="2308324"/>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Проблема: </a:t>
            </a:r>
            <a:r>
              <a:rPr lang="ru-RU" sz="2400" dirty="0" smtClean="0">
                <a:latin typeface="Times New Roman" panose="02020603050405020304" pitchFamily="18" charset="0"/>
                <a:cs typeface="Times New Roman" panose="02020603050405020304" pitchFamily="18" charset="0"/>
              </a:rPr>
              <a:t>в каждой семье нашей станы есть участники ВОВ, но к сожалению не все воспитанники детского сада знают о героическом прошлом своих прапрадедов, поэтому нам необходимо сохранить информацию о героях.</a:t>
            </a:r>
          </a:p>
        </p:txBody>
      </p:sp>
      <p:pic>
        <p:nvPicPr>
          <p:cNvPr id="4" name="Picture 2" descr="C:\Users\User\Desktop\Без названия.jpg"/>
          <p:cNvPicPr>
            <a:picLocks noChangeAspect="1" noChangeArrowheads="1"/>
          </p:cNvPicPr>
          <p:nvPr/>
        </p:nvPicPr>
        <p:blipFill>
          <a:blip r:embed="rId2"/>
          <a:srcRect/>
          <a:stretch>
            <a:fillRect/>
          </a:stretch>
        </p:blipFill>
        <p:spPr bwMode="auto">
          <a:xfrm>
            <a:off x="2143108" y="4357694"/>
            <a:ext cx="4357718" cy="203835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686800" cy="841248"/>
          </a:xfrm>
        </p:spPr>
        <p:txBody>
          <a:bodyPr>
            <a:normAutofit/>
          </a:bodyPr>
          <a:lstStyle/>
          <a:p>
            <a:r>
              <a:rPr lang="ru-RU" sz="2800" dirty="0" smtClean="0">
                <a:latin typeface="Times New Roman" panose="02020603050405020304" pitchFamily="18" charset="0"/>
                <a:cs typeface="Times New Roman" panose="02020603050405020304" pitchFamily="18" charset="0"/>
              </a:rPr>
              <a:t>П</a:t>
            </a:r>
            <a:r>
              <a:rPr lang="ru-RU" sz="2400" dirty="0" smtClean="0">
                <a:latin typeface="Times New Roman" panose="02020603050405020304" pitchFamily="18" charset="0"/>
                <a:cs typeface="Times New Roman" panose="02020603050405020304" pitchFamily="18" charset="0"/>
              </a:rPr>
              <a:t>роект</a:t>
            </a:r>
            <a:r>
              <a:rPr lang="ru-RU" sz="2800" dirty="0" smtClean="0">
                <a:latin typeface="Times New Roman" panose="02020603050405020304" pitchFamily="18" charset="0"/>
                <a:cs typeface="Times New Roman" panose="02020603050405020304" pitchFamily="18" charset="0"/>
              </a:rPr>
              <a:t> </a:t>
            </a:r>
            <a:endParaRPr lang="ru-RU" sz="2800" dirty="0"/>
          </a:p>
        </p:txBody>
      </p:sp>
      <p:sp>
        <p:nvSpPr>
          <p:cNvPr id="4" name="Прямоугольник 3"/>
          <p:cNvSpPr/>
          <p:nvPr/>
        </p:nvSpPr>
        <p:spPr>
          <a:xfrm>
            <a:off x="428596" y="1142984"/>
            <a:ext cx="8572560" cy="3785652"/>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Цель проекта</a:t>
            </a:r>
            <a:r>
              <a:rPr lang="ru-RU" sz="2400" dirty="0" smtClean="0">
                <a:latin typeface="Times New Roman" panose="02020603050405020304" pitchFamily="18" charset="0"/>
                <a:cs typeface="Times New Roman" panose="02020603050405020304" pitchFamily="18" charset="0"/>
              </a:rPr>
              <a:t> – создание книги о ветеранах.</a:t>
            </a:r>
          </a:p>
          <a:p>
            <a:endParaRPr lang="ru-RU" sz="2400" dirty="0" smtClean="0">
              <a:latin typeface="Times New Roman" panose="02020603050405020304" pitchFamily="18" charset="0"/>
              <a:cs typeface="Times New Roman" panose="02020603050405020304" pitchFamily="18" charset="0"/>
            </a:endParaRPr>
          </a:p>
          <a:p>
            <a:pPr lvl="0" fontAlgn="base">
              <a:spcBef>
                <a:spcPct val="0"/>
              </a:spcBef>
              <a:spcAft>
                <a:spcPct val="0"/>
              </a:spcAft>
            </a:pPr>
            <a:r>
              <a:rPr lang="ru-RU" sz="2400" b="1" dirty="0" smtClean="0">
                <a:latin typeface="Times New Roman" panose="02020603050405020304" pitchFamily="18" charset="0"/>
                <a:ea typeface="Times New Roman" panose="02020603050405020304" pitchFamily="18" charset="0"/>
                <a:cs typeface="Times New Roman" panose="02020603050405020304" pitchFamily="18" charset="0"/>
              </a:rPr>
              <a:t>Задачи:</a:t>
            </a:r>
            <a:endParaRPr lang="ru-RU" sz="2400" b="1"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Познакомить с героями ВОВ, обратиться к истории семьи воспитанников. </a:t>
            </a:r>
            <a:endParaRPr lang="ru-RU" sz="2400"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Развивать интерес к истории своей семьи, к истории своей страны.</a:t>
            </a:r>
            <a:endParaRPr lang="ru-RU" sz="2400"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Воспитывать чувство гордости за свою Родину, уважение к ветеранам – участникам ВОВ.</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pic>
        <p:nvPicPr>
          <p:cNvPr id="5" name="Picture 2" descr="C:\Users\User\Desktop\Без названия.jpg"/>
          <p:cNvPicPr>
            <a:picLocks noChangeAspect="1" noChangeArrowheads="1"/>
          </p:cNvPicPr>
          <p:nvPr/>
        </p:nvPicPr>
        <p:blipFill>
          <a:blip r:embed="rId2"/>
          <a:srcRect/>
          <a:stretch>
            <a:fillRect/>
          </a:stretch>
        </p:blipFill>
        <p:spPr bwMode="auto">
          <a:xfrm>
            <a:off x="2143108" y="4786322"/>
            <a:ext cx="4357718" cy="16097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anose="02020603050405020304" pitchFamily="18" charset="0"/>
                <a:cs typeface="Times New Roman" panose="02020603050405020304" pitchFamily="18" charset="0"/>
              </a:rPr>
              <a:t>П</a:t>
            </a:r>
            <a:r>
              <a:rPr lang="ru-RU" sz="2400" dirty="0" smtClean="0">
                <a:latin typeface="Times New Roman" panose="02020603050405020304" pitchFamily="18" charset="0"/>
                <a:cs typeface="Times New Roman" panose="02020603050405020304" pitchFamily="18" charset="0"/>
              </a:rPr>
              <a:t>роект</a:t>
            </a:r>
            <a:r>
              <a:rPr lang="ru-RU" sz="2800" dirty="0" smtClean="0">
                <a:latin typeface="Times New Roman" panose="02020603050405020304" pitchFamily="18" charset="0"/>
                <a:cs typeface="Times New Roman" panose="02020603050405020304" pitchFamily="18" charset="0"/>
              </a:rPr>
              <a:t> </a:t>
            </a:r>
            <a:endParaRPr lang="ru-RU" sz="2800" dirty="0"/>
          </a:p>
        </p:txBody>
      </p:sp>
      <p:sp>
        <p:nvSpPr>
          <p:cNvPr id="3" name="Прямоугольник 2"/>
          <p:cNvSpPr/>
          <p:nvPr/>
        </p:nvSpPr>
        <p:spPr>
          <a:xfrm>
            <a:off x="500034" y="1285860"/>
            <a:ext cx="8286808" cy="1200329"/>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Тип проекта</a:t>
            </a:r>
            <a:r>
              <a:rPr lang="ru-RU" sz="2400" dirty="0" smtClean="0">
                <a:latin typeface="Times New Roman" panose="02020603050405020304" pitchFamily="18" charset="0"/>
                <a:cs typeface="Times New Roman" panose="02020603050405020304" pitchFamily="18" charset="0"/>
              </a:rPr>
              <a:t>: творческий, коллективный, долгосрочный.</a:t>
            </a:r>
          </a:p>
          <a:p>
            <a:endParaRPr lang="ru-RU" sz="2400"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Участники</a:t>
            </a:r>
            <a:r>
              <a:rPr lang="ru-RU" sz="2400" dirty="0" smtClean="0">
                <a:latin typeface="Times New Roman" panose="02020603050405020304" pitchFamily="18" charset="0"/>
                <a:cs typeface="Times New Roman" panose="02020603050405020304" pitchFamily="18" charset="0"/>
              </a:rPr>
              <a:t>: воспитатели, воспитанники, родители.</a:t>
            </a:r>
            <a:endParaRPr lang="ru-RU" sz="2400" dirty="0">
              <a:latin typeface="Times New Roman" panose="02020603050405020304" pitchFamily="18" charset="0"/>
              <a:cs typeface="Times New Roman" panose="02020603050405020304" pitchFamily="18" charset="0"/>
            </a:endParaRPr>
          </a:p>
        </p:txBody>
      </p:sp>
      <p:pic>
        <p:nvPicPr>
          <p:cNvPr id="4" name="Picture 2" descr="C:\Users\User\Desktop\Без названия.jpg"/>
          <p:cNvPicPr>
            <a:picLocks noChangeAspect="1" noChangeArrowheads="1"/>
          </p:cNvPicPr>
          <p:nvPr/>
        </p:nvPicPr>
        <p:blipFill>
          <a:blip r:embed="rId2"/>
          <a:srcRect/>
          <a:stretch>
            <a:fillRect/>
          </a:stretch>
        </p:blipFill>
        <p:spPr bwMode="auto">
          <a:xfrm>
            <a:off x="2143108" y="4786322"/>
            <a:ext cx="4357718" cy="16097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anose="02020603050405020304" pitchFamily="18" charset="0"/>
                <a:cs typeface="Times New Roman" panose="02020603050405020304" pitchFamily="18" charset="0"/>
              </a:rPr>
              <a:t>П</a:t>
            </a:r>
            <a:r>
              <a:rPr lang="ru-RU" sz="2400" dirty="0" smtClean="0">
                <a:latin typeface="Times New Roman" panose="02020603050405020304" pitchFamily="18" charset="0"/>
                <a:cs typeface="Times New Roman" panose="02020603050405020304" pitchFamily="18" charset="0"/>
              </a:rPr>
              <a:t>роект</a:t>
            </a:r>
            <a:r>
              <a:rPr lang="ru-RU" sz="2800" dirty="0" smtClean="0">
                <a:latin typeface="Times New Roman" panose="02020603050405020304" pitchFamily="18" charset="0"/>
                <a:cs typeface="Times New Roman" panose="02020603050405020304" pitchFamily="18" charset="0"/>
              </a:rPr>
              <a:t> </a:t>
            </a:r>
            <a:endParaRPr lang="ru-RU" sz="2800" dirty="0"/>
          </a:p>
        </p:txBody>
      </p:sp>
      <p:sp>
        <p:nvSpPr>
          <p:cNvPr id="3" name="Прямоугольник 2"/>
          <p:cNvSpPr/>
          <p:nvPr/>
        </p:nvSpPr>
        <p:spPr>
          <a:xfrm>
            <a:off x="214282" y="1142985"/>
            <a:ext cx="8429684" cy="1938992"/>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Ожидаемые результаты:</a:t>
            </a:r>
          </a:p>
          <a:p>
            <a:pPr>
              <a:buNone/>
            </a:pPr>
            <a:r>
              <a:rPr lang="ru-RU" sz="2400" dirty="0" smtClean="0">
                <a:latin typeface="Times New Roman" panose="02020603050405020304" pitchFamily="18" charset="0"/>
                <a:cs typeface="Times New Roman" panose="02020603050405020304" pitchFamily="18" charset="0"/>
              </a:rPr>
              <a:t>1.Расширены знания о ВОВ.</a:t>
            </a:r>
          </a:p>
          <a:p>
            <a:pPr>
              <a:buNone/>
            </a:pPr>
            <a:r>
              <a:rPr lang="ru-RU" sz="2400" dirty="0" smtClean="0">
                <a:latin typeface="Times New Roman" panose="02020603050405020304" pitchFamily="18" charset="0"/>
                <a:cs typeface="Times New Roman" panose="02020603050405020304" pitchFamily="18" charset="0"/>
              </a:rPr>
              <a:t>2.Изучены семейные архивы.</a:t>
            </a:r>
          </a:p>
          <a:p>
            <a:pPr>
              <a:buNone/>
            </a:pPr>
            <a:r>
              <a:rPr lang="ru-RU" sz="2400" dirty="0" smtClean="0">
                <a:latin typeface="Times New Roman" panose="02020603050405020304" pitchFamily="18" charset="0"/>
                <a:cs typeface="Times New Roman" panose="02020603050405020304" pitchFamily="18" charset="0"/>
              </a:rPr>
              <a:t>3. Продукт проектной деятельности книга «Я помню, я горжусь».</a:t>
            </a:r>
          </a:p>
        </p:txBody>
      </p:sp>
      <p:pic>
        <p:nvPicPr>
          <p:cNvPr id="4" name="Picture 2" descr="C:\Users\User\Desktop\Без названия.jpg"/>
          <p:cNvPicPr>
            <a:picLocks noChangeAspect="1" noChangeArrowheads="1"/>
          </p:cNvPicPr>
          <p:nvPr/>
        </p:nvPicPr>
        <p:blipFill>
          <a:blip r:embed="rId2"/>
          <a:srcRect/>
          <a:stretch>
            <a:fillRect/>
          </a:stretch>
        </p:blipFill>
        <p:spPr bwMode="auto">
          <a:xfrm>
            <a:off x="2143108" y="4786322"/>
            <a:ext cx="4357718" cy="16097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anose="02020603050405020304" pitchFamily="18" charset="0"/>
                <a:cs typeface="Times New Roman" panose="02020603050405020304" pitchFamily="18" charset="0"/>
              </a:rPr>
              <a:t>П</a:t>
            </a:r>
            <a:r>
              <a:rPr lang="ru-RU" sz="2400" dirty="0" smtClean="0">
                <a:latin typeface="Times New Roman" panose="02020603050405020304" pitchFamily="18" charset="0"/>
                <a:cs typeface="Times New Roman" panose="02020603050405020304" pitchFamily="18" charset="0"/>
              </a:rPr>
              <a:t>роект</a:t>
            </a:r>
            <a:r>
              <a:rPr lang="ru-RU" sz="2800" dirty="0" smtClean="0">
                <a:latin typeface="Times New Roman" panose="02020603050405020304" pitchFamily="18" charset="0"/>
                <a:cs typeface="Times New Roman" panose="02020603050405020304" pitchFamily="18" charset="0"/>
              </a:rPr>
              <a:t> </a:t>
            </a:r>
            <a:endParaRPr lang="ru-RU" sz="2800" dirty="0"/>
          </a:p>
        </p:txBody>
      </p:sp>
      <p:sp>
        <p:nvSpPr>
          <p:cNvPr id="3" name="Прямоугольник 2"/>
          <p:cNvSpPr/>
          <p:nvPr/>
        </p:nvSpPr>
        <p:spPr>
          <a:xfrm>
            <a:off x="214282" y="1214422"/>
            <a:ext cx="8286808" cy="1938992"/>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Этапы работы над проектом:</a:t>
            </a:r>
            <a:endParaRPr lang="ru-RU" sz="2400" dirty="0" smtClean="0">
              <a:latin typeface="Times New Roman" panose="02020603050405020304" pitchFamily="18" charset="0"/>
              <a:cs typeface="Times New Roman" panose="02020603050405020304" pitchFamily="18" charset="0"/>
            </a:endParaRPr>
          </a:p>
          <a:p>
            <a:pPr>
              <a:buNone/>
            </a:pPr>
            <a:r>
              <a:rPr lang="ru-RU" sz="2400" dirty="0" smtClean="0">
                <a:latin typeface="Times New Roman" panose="02020603050405020304" pitchFamily="18" charset="0"/>
                <a:cs typeface="Times New Roman" panose="02020603050405020304" pitchFamily="18" charset="0"/>
              </a:rPr>
              <a:t>1.Сбор, изучение и анализ материалов, документов (фото, воспоминания, анкетирование.);</a:t>
            </a:r>
          </a:p>
          <a:p>
            <a:pPr>
              <a:buNone/>
            </a:pPr>
            <a:r>
              <a:rPr lang="ru-RU" sz="2400" dirty="0" smtClean="0">
                <a:latin typeface="Times New Roman" panose="02020603050405020304" pitchFamily="18" charset="0"/>
                <a:cs typeface="Times New Roman" panose="02020603050405020304" pitchFamily="18" charset="0"/>
              </a:rPr>
              <a:t>2.Систематизация и обобщение материалов проекта.</a:t>
            </a:r>
          </a:p>
          <a:p>
            <a:pPr>
              <a:buNone/>
            </a:pPr>
            <a:r>
              <a:rPr lang="ru-RU" sz="2400" dirty="0" smtClean="0">
                <a:latin typeface="Times New Roman" panose="02020603050405020304" pitchFamily="18" charset="0"/>
                <a:cs typeface="Times New Roman" panose="02020603050405020304" pitchFamily="18" charset="0"/>
              </a:rPr>
              <a:t>3.Создание книги.</a:t>
            </a:r>
          </a:p>
        </p:txBody>
      </p:sp>
      <p:pic>
        <p:nvPicPr>
          <p:cNvPr id="4" name="Picture 2" descr="C:\Users\User\Desktop\Без названия.jpg"/>
          <p:cNvPicPr>
            <a:picLocks noChangeAspect="1" noChangeArrowheads="1"/>
          </p:cNvPicPr>
          <p:nvPr/>
        </p:nvPicPr>
        <p:blipFill>
          <a:blip r:embed="rId2"/>
          <a:srcRect/>
          <a:stretch>
            <a:fillRect/>
          </a:stretch>
        </p:blipFill>
        <p:spPr bwMode="auto">
          <a:xfrm>
            <a:off x="2143108" y="4786322"/>
            <a:ext cx="4357718" cy="16097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anose="02020603050405020304" pitchFamily="18" charset="0"/>
                <a:cs typeface="Times New Roman" panose="02020603050405020304" pitchFamily="18" charset="0"/>
              </a:rPr>
              <a:t>П</a:t>
            </a:r>
            <a:r>
              <a:rPr lang="ru-RU" sz="2400" dirty="0" smtClean="0">
                <a:latin typeface="Times New Roman" panose="02020603050405020304" pitchFamily="18" charset="0"/>
                <a:cs typeface="Times New Roman" panose="02020603050405020304" pitchFamily="18" charset="0"/>
              </a:rPr>
              <a:t>роект</a:t>
            </a:r>
            <a:r>
              <a:rPr lang="ru-RU" sz="2800" dirty="0" smtClean="0">
                <a:latin typeface="Times New Roman" panose="02020603050405020304" pitchFamily="18" charset="0"/>
                <a:cs typeface="Times New Roman" panose="02020603050405020304" pitchFamily="18" charset="0"/>
              </a:rPr>
              <a:t> </a:t>
            </a:r>
            <a:endParaRPr lang="ru-RU" sz="2800" dirty="0"/>
          </a:p>
        </p:txBody>
      </p:sp>
      <p:sp>
        <p:nvSpPr>
          <p:cNvPr id="13314" name="Rectangle 2"/>
          <p:cNvSpPr>
            <a:spLocks noChangeArrowheads="1"/>
          </p:cNvSpPr>
          <p:nvPr/>
        </p:nvSpPr>
        <p:spPr bwMode="auto">
          <a:xfrm>
            <a:off x="642910" y="642919"/>
            <a:ext cx="6858048" cy="458587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tabLst>
                <a:tab pos="457200" algn="l"/>
              </a:tabLst>
            </a:pPr>
            <a:r>
              <a:rPr lang="ru-RU" sz="2400" b="1" dirty="0" smtClean="0">
                <a:latin typeface="Times New Roman" panose="02020603050405020304" pitchFamily="18" charset="0"/>
                <a:ea typeface="Times New Roman" panose="02020603050405020304" pitchFamily="18" charset="0"/>
                <a:cs typeface="Times New Roman" panose="02020603050405020304" pitchFamily="18" charset="0"/>
              </a:rPr>
              <a:t>Книга  содержит следующую информацию</a:t>
            </a:r>
            <a:r>
              <a:rPr kumimoji="0" lang="ru-RU"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ФИО участника ВОВ.</a:t>
            </a:r>
            <a:endParaRPr kumimoji="0" 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Годы жизни участника ВОВ.</a:t>
            </a:r>
            <a:endParaRPr kumimoji="0" 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Где воевал. </a:t>
            </a:r>
            <a:endParaRPr kumimoji="0" 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Где и когда и при каких обстоятельствах погиб, или умер .</a:t>
            </a:r>
            <a:endParaRPr kumimoji="0" 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 Где, когда и при каких обстоятельствах пропал без вести.</a:t>
            </a:r>
            <a:endParaRPr kumimoji="0" 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 Где участник живёт на данный момент или жил.</a:t>
            </a:r>
            <a:endParaRPr kumimoji="0" 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 Фотографии, отсканированные письма и т.д.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 Краткая биография.</a:t>
            </a:r>
            <a:r>
              <a:rPr kumimoji="0" 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4" name="Picture 2" descr="C:\Users\User\Desktop\Без названия.jpg"/>
          <p:cNvPicPr>
            <a:picLocks noChangeAspect="1" noChangeArrowheads="1"/>
          </p:cNvPicPr>
          <p:nvPr/>
        </p:nvPicPr>
        <p:blipFill>
          <a:blip r:embed="rId2"/>
          <a:srcRect/>
          <a:stretch>
            <a:fillRect/>
          </a:stretch>
        </p:blipFill>
        <p:spPr bwMode="auto">
          <a:xfrm>
            <a:off x="2071670" y="5248275"/>
            <a:ext cx="4357718" cy="146687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186</TotalTime>
  <Words>528</Words>
  <Application>WPS Presentation</Application>
  <PresentationFormat>Экран (4:3)</PresentationFormat>
  <Paragraphs>73</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Трек</vt:lpstr>
      <vt:lpstr>» Тема: «Годы, опаленные Войной»</vt:lpstr>
      <vt:lpstr>Проект </vt:lpstr>
      <vt:lpstr>Проект </vt:lpstr>
      <vt:lpstr>Проект </vt:lpstr>
      <vt:lpstr>Проект </vt:lpstr>
      <vt:lpstr>Проект </vt:lpstr>
      <vt:lpstr>Проект </vt:lpstr>
      <vt:lpstr>Проект </vt:lpstr>
      <vt:lpstr>Проект </vt:lpstr>
      <vt:lpstr>Проект </vt:lpstr>
      <vt:lpstr>Проект  </vt:lpstr>
      <vt:lpstr>Проект </vt:lpstr>
      <vt:lpstr>Проект </vt:lpstr>
      <vt:lpstr>Проект </vt:lpstr>
      <vt:lpstr>Проект</vt:lpstr>
      <vt:lpstr>Проект </vt:lpstr>
      <vt:lpstr>Проект </vt:lpstr>
      <vt:lpstr>Проект «Годы, опаленные войной»</vt:lpstr>
      <vt:lpstr>Проект «Годы, опаленные войной»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«Годы опаленные войной»</dc:title>
  <dc:creator>Пользователь</dc:creator>
  <cp:lastModifiedBy>Пользователь</cp:lastModifiedBy>
  <cp:revision>83</cp:revision>
  <dcterms:created xsi:type="dcterms:W3CDTF">2021-01-31T15:49:00Z</dcterms:created>
  <dcterms:modified xsi:type="dcterms:W3CDTF">2022-12-19T19:27:17Z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1049-11.2.0.9984</vt:lpwstr>
  </property>
</Properties>
</file>