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644" r:id="rId2"/>
    <p:sldId id="645" r:id="rId3"/>
    <p:sldId id="647" r:id="rId4"/>
    <p:sldId id="633" r:id="rId5"/>
    <p:sldId id="681" r:id="rId6"/>
    <p:sldId id="682" r:id="rId7"/>
    <p:sldId id="683" r:id="rId8"/>
    <p:sldId id="648" r:id="rId9"/>
    <p:sldId id="701" r:id="rId10"/>
    <p:sldId id="707" r:id="rId11"/>
    <p:sldId id="684" r:id="rId12"/>
    <p:sldId id="709" r:id="rId13"/>
    <p:sldId id="710" r:id="rId14"/>
    <p:sldId id="685" r:id="rId15"/>
    <p:sldId id="686" r:id="rId16"/>
    <p:sldId id="691" r:id="rId17"/>
    <p:sldId id="704" r:id="rId18"/>
    <p:sldId id="705" r:id="rId19"/>
    <p:sldId id="713" r:id="rId20"/>
    <p:sldId id="712" r:id="rId21"/>
    <p:sldId id="690" r:id="rId22"/>
    <p:sldId id="692" r:id="rId23"/>
    <p:sldId id="693" r:id="rId24"/>
    <p:sldId id="694" r:id="rId25"/>
    <p:sldId id="695" r:id="rId26"/>
    <p:sldId id="696" r:id="rId27"/>
    <p:sldId id="697" r:id="rId28"/>
    <p:sldId id="699" r:id="rId29"/>
    <p:sldId id="578" r:id="rId30"/>
    <p:sldId id="620" r:id="rId31"/>
    <p:sldId id="663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73B5FD"/>
    <a:srgbClr val="CCCCFF"/>
    <a:srgbClr val="3E24FC"/>
    <a:srgbClr val="FBFBFB"/>
    <a:srgbClr val="3399FF"/>
    <a:srgbClr val="CC0099"/>
    <a:srgbClr val="F7071E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46377" autoAdjust="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68A6D5B-BA5F-49EA-89F9-1411036750C2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43FEFDA-7F40-4FF8-83EA-CBC30D7B8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689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3FEFDA-7F40-4FF8-83EA-CBC30D7B83A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33662-DEB3-4A20-9578-D23B647BBE6B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CF055-00D5-4932-B4F8-C41FE65A5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8F14B-227D-4CB2-80F8-16F341283395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61C8F-49F4-4102-88FF-325D2DAA1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A39A3-1881-4786-BEF3-B3734E941030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21C1A-F157-4F2F-9C60-4B89BF9ED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42708-8DAF-4F4D-A01F-455D4795F0ED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1A955-61CC-4DF8-84D2-B6FE6704C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F01C1-4A06-4AF8-875F-A4A4910AAE95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EACA8-A06D-4070-A52A-368F61207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9DE30-605C-4A42-8B6E-EAA54433E1F8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FAC38-B03B-4920-9D48-EB967CDF8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F43BF-D794-430A-A623-CCB9BC5CDF31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DF349-3B1B-433D-ADCB-E0A3BC354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67C2C-CBBD-422F-91E6-D2A4760DEB58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FBF7D-408D-4B24-A44E-5C6842AB7E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B53B7-6D7B-4E9E-9B78-74FFC602D800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F9A32-CE54-4134-A187-67107E86F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44877-FE40-49A7-A121-413F70BD9B89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22B06-6E30-4AFD-B3BF-AF30633ED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BE998-6B78-4F1B-9ABE-233E926F74F1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60FC4-4CEA-4F1C-8C04-577AE956B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B2F95-514F-4C26-8C49-F7CD72007EF1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693E9-8085-47B9-860A-22945B95C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D42E-2F80-45E6-82A0-60446482CF9C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41AD8-AE9E-435F-91B5-C57B335DC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EC289B-8EB1-4520-8751-E52D09DA31D6}" type="datetimeFigureOut">
              <a:rPr lang="ru-RU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19A906-5327-4B7C-A3C4-34B949C9A6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png"/><Relationship Id="rId7" Type="http://schemas.openxmlformats.org/officeDocument/2006/relationships/image" Target="../media/image17.jpeg"/><Relationship Id="rId12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0.png"/><Relationship Id="rId5" Type="http://schemas.openxmlformats.org/officeDocument/2006/relationships/slide" Target="slide4.xml"/><Relationship Id="rId10" Type="http://schemas.openxmlformats.org/officeDocument/2006/relationships/image" Target="../media/image19.jpeg"/><Relationship Id="rId4" Type="http://schemas.openxmlformats.org/officeDocument/2006/relationships/image" Target="../media/image15.jpeg"/><Relationship Id="rId9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16.jpeg"/><Relationship Id="rId3" Type="http://schemas.openxmlformats.org/officeDocument/2006/relationships/image" Target="../media/image25.jpeg"/><Relationship Id="rId7" Type="http://schemas.openxmlformats.org/officeDocument/2006/relationships/audio" Target="../media/audio1.wav"/><Relationship Id="rId12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image" Target="../media/image18.jpeg"/><Relationship Id="rId5" Type="http://schemas.openxmlformats.org/officeDocument/2006/relationships/image" Target="../media/image26.jpeg"/><Relationship Id="rId10" Type="http://schemas.openxmlformats.org/officeDocument/2006/relationships/image" Target="../media/image27.jpeg"/><Relationship Id="rId4" Type="http://schemas.openxmlformats.org/officeDocument/2006/relationships/slide" Target="slide5.xml"/><Relationship Id="rId9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3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7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6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slide" Target="slide9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20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48.png"/><Relationship Id="rId18" Type="http://schemas.microsoft.com/office/2007/relationships/hdphoto" Target="../media/hdphoto8.wdp"/><Relationship Id="rId26" Type="http://schemas.microsoft.com/office/2007/relationships/hdphoto" Target="../media/hdphoto12.wdp"/><Relationship Id="rId3" Type="http://schemas.openxmlformats.org/officeDocument/2006/relationships/image" Target="../media/image43.png"/><Relationship Id="rId21" Type="http://schemas.openxmlformats.org/officeDocument/2006/relationships/image" Target="../media/image52.png"/><Relationship Id="rId7" Type="http://schemas.openxmlformats.org/officeDocument/2006/relationships/image" Target="../media/image45.png"/><Relationship Id="rId12" Type="http://schemas.microsoft.com/office/2007/relationships/hdphoto" Target="../media/hdphoto5.wdp"/><Relationship Id="rId17" Type="http://schemas.openxmlformats.org/officeDocument/2006/relationships/image" Target="../media/image50.png"/><Relationship Id="rId25" Type="http://schemas.openxmlformats.org/officeDocument/2006/relationships/image" Target="../media/image54.png"/><Relationship Id="rId2" Type="http://schemas.openxmlformats.org/officeDocument/2006/relationships/image" Target="../media/image42.jpeg"/><Relationship Id="rId16" Type="http://schemas.microsoft.com/office/2007/relationships/hdphoto" Target="../media/hdphoto7.wdp"/><Relationship Id="rId20" Type="http://schemas.microsoft.com/office/2007/relationships/hdphoto" Target="../media/hdphoto9.wdp"/><Relationship Id="rId29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47.png"/><Relationship Id="rId24" Type="http://schemas.microsoft.com/office/2007/relationships/hdphoto" Target="../media/hdphoto11.wdp"/><Relationship Id="rId5" Type="http://schemas.openxmlformats.org/officeDocument/2006/relationships/image" Target="../media/image44.png"/><Relationship Id="rId15" Type="http://schemas.openxmlformats.org/officeDocument/2006/relationships/image" Target="../media/image49.png"/><Relationship Id="rId23" Type="http://schemas.openxmlformats.org/officeDocument/2006/relationships/image" Target="../media/image53.png"/><Relationship Id="rId28" Type="http://schemas.microsoft.com/office/2007/relationships/hdphoto" Target="../media/hdphoto13.wdp"/><Relationship Id="rId10" Type="http://schemas.microsoft.com/office/2007/relationships/hdphoto" Target="../media/hdphoto4.wdp"/><Relationship Id="rId19" Type="http://schemas.openxmlformats.org/officeDocument/2006/relationships/image" Target="../media/image51.png"/><Relationship Id="rId4" Type="http://schemas.microsoft.com/office/2007/relationships/hdphoto" Target="../media/hdphoto1.wdp"/><Relationship Id="rId9" Type="http://schemas.openxmlformats.org/officeDocument/2006/relationships/image" Target="../media/image46.png"/><Relationship Id="rId14" Type="http://schemas.microsoft.com/office/2007/relationships/hdphoto" Target="../media/hdphoto6.wdp"/><Relationship Id="rId22" Type="http://schemas.microsoft.com/office/2007/relationships/hdphoto" Target="../media/hdphoto10.wdp"/><Relationship Id="rId27" Type="http://schemas.openxmlformats.org/officeDocument/2006/relationships/image" Target="../media/image55.png"/><Relationship Id="rId30" Type="http://schemas.microsoft.com/office/2007/relationships/hdphoto" Target="../media/hdphoto1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6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gif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7.jpeg"/><Relationship Id="rId7" Type="http://schemas.openxmlformats.org/officeDocument/2006/relationships/slide" Target="slide5.xml"/><Relationship Id="rId12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19.jpeg"/><Relationship Id="rId5" Type="http://schemas.openxmlformats.org/officeDocument/2006/relationships/slide" Target="slide4.xml"/><Relationship Id="rId10" Type="http://schemas.openxmlformats.org/officeDocument/2006/relationships/audio" Target="../media/audio1.wav"/><Relationship Id="rId4" Type="http://schemas.openxmlformats.org/officeDocument/2006/relationships/image" Target="../media/image15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://pochemuchki.ucoz.com/romashki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786050" y="2285992"/>
            <a:ext cx="3429024" cy="1285884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2143108" y="2071678"/>
            <a:ext cx="4357718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man Old Style" pitchFamily="18" charset="0"/>
                <a:cs typeface="+mn-cs"/>
              </a:rPr>
              <a:t>«Автоматизация 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man Old Style" pitchFamily="18" charset="0"/>
                <a:cs typeface="+mn-cs"/>
              </a:rPr>
              <a:t>звука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man Old Style" pitchFamily="18" charset="0"/>
                <a:cs typeface="+mn-cs"/>
              </a:rPr>
              <a:t>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man Old Style" pitchFamily="18" charset="0"/>
                <a:cs typeface="+mn-cs"/>
              </a:rPr>
              <a:t>Р»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2428860" y="3786190"/>
            <a:ext cx="411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endParaRPr lang="ru-RU" sz="1600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214282" y="0"/>
            <a:ext cx="17556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Bookman Old Style" pitchFamily="18" charset="0"/>
              </a:rPr>
              <a:t>Занятие 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№17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mypresentation.ru/documents/85c43f90a74bed132a55e229a23e7ae5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1214414" y="4500570"/>
            <a:ext cx="50482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E24FC"/>
                </a:solidFill>
                <a:latin typeface="Bookman Old Style" pitchFamily="18" charset="0"/>
                <a:cs typeface="Arial"/>
              </a:rPr>
              <a:t>Р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E24FC"/>
              </a:solidFill>
              <a:latin typeface="Bookman Old Style" pitchFamily="18" charset="0"/>
              <a:cs typeface="Arial"/>
            </a:endParaRPr>
          </a:p>
        </p:txBody>
      </p:sp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1785918" y="4572008"/>
            <a:ext cx="50482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Bookman Old Style" pitchFamily="18" charset="0"/>
                <a:cs typeface="Arial"/>
              </a:rPr>
              <a:t>А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Bookman Old Style" pitchFamily="18" charset="0"/>
              <a:cs typeface="Arial"/>
            </a:endParaRPr>
          </a:p>
        </p:txBody>
      </p:sp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2357422" y="3429000"/>
            <a:ext cx="50323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E24FC"/>
                </a:solidFill>
                <a:latin typeface="Bookman Old Style" pitchFamily="18" charset="0"/>
                <a:cs typeface="Arial"/>
              </a:rPr>
              <a:t>Р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E24FC"/>
              </a:solidFill>
              <a:latin typeface="Bookman Old Style" pitchFamily="18" charset="0"/>
              <a:cs typeface="Arial"/>
            </a:endParaRPr>
          </a:p>
        </p:txBody>
      </p:sp>
      <p:sp>
        <p:nvSpPr>
          <p:cNvPr id="8" name="WordArt 9"/>
          <p:cNvSpPr>
            <a:spLocks noChangeArrowheads="1" noChangeShapeType="1" noTextEdit="1"/>
          </p:cNvSpPr>
          <p:nvPr/>
        </p:nvSpPr>
        <p:spPr bwMode="auto">
          <a:xfrm>
            <a:off x="3000364" y="3357562"/>
            <a:ext cx="50482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Bookman Old Style" pitchFamily="18" charset="0"/>
                <a:cs typeface="Arial"/>
              </a:rPr>
              <a:t>о</a:t>
            </a:r>
          </a:p>
        </p:txBody>
      </p:sp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3786182" y="2285992"/>
            <a:ext cx="50482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E24FC"/>
                </a:solidFill>
                <a:latin typeface="Bookman Old Style" pitchFamily="18" charset="0"/>
                <a:cs typeface="Arial"/>
              </a:rPr>
              <a:t>Р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E24FC"/>
              </a:solidFill>
              <a:latin typeface="Bookman Old Style" pitchFamily="18" charset="0"/>
              <a:cs typeface="Arial"/>
            </a:endParaRPr>
          </a:p>
        </p:txBody>
      </p: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4357686" y="2285992"/>
            <a:ext cx="50482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Bookman Old Style" pitchFamily="18" charset="0"/>
                <a:cs typeface="Arial"/>
              </a:rPr>
              <a:t>у</a:t>
            </a: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1071538" y="4429132"/>
            <a:ext cx="1296987" cy="1152525"/>
          </a:xfrm>
          <a:prstGeom prst="rect">
            <a:avLst/>
          </a:prstGeom>
          <a:solidFill>
            <a:srgbClr val="3E24FC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2285984" y="3286124"/>
            <a:ext cx="1296987" cy="1152525"/>
          </a:xfrm>
          <a:prstGeom prst="rect">
            <a:avLst/>
          </a:prstGeom>
          <a:solidFill>
            <a:srgbClr val="3E24FC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3571868" y="2143116"/>
            <a:ext cx="1296987" cy="1152525"/>
          </a:xfrm>
          <a:prstGeom prst="rect">
            <a:avLst/>
          </a:prstGeom>
          <a:solidFill>
            <a:srgbClr val="3E24FC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" name="WordArt 7"/>
          <p:cNvSpPr>
            <a:spLocks noChangeArrowheads="1" noChangeShapeType="1" noTextEdit="1"/>
          </p:cNvSpPr>
          <p:nvPr/>
        </p:nvSpPr>
        <p:spPr bwMode="auto">
          <a:xfrm>
            <a:off x="4929190" y="3429000"/>
            <a:ext cx="50482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E24FC"/>
                </a:solidFill>
                <a:latin typeface="Bookman Old Style" pitchFamily="18" charset="0"/>
                <a:cs typeface="Arial"/>
              </a:rPr>
              <a:t>Р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E24FC"/>
              </a:solidFill>
              <a:latin typeface="Bookman Old Style" pitchFamily="18" charset="0"/>
              <a:cs typeface="Arial"/>
            </a:endParaRPr>
          </a:p>
        </p:txBody>
      </p:sp>
      <p:sp>
        <p:nvSpPr>
          <p:cNvPr id="15" name="WordArt 4"/>
          <p:cNvSpPr>
            <a:spLocks noChangeArrowheads="1" noChangeShapeType="1" noTextEdit="1"/>
          </p:cNvSpPr>
          <p:nvPr/>
        </p:nvSpPr>
        <p:spPr bwMode="auto">
          <a:xfrm>
            <a:off x="5500694" y="3429000"/>
            <a:ext cx="71438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Bookman Old Style" pitchFamily="18" charset="0"/>
                <a:cs typeface="Arial"/>
              </a:rPr>
              <a:t>Ы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Bookman Old Style" pitchFamily="18" charset="0"/>
              <a:cs typeface="Arial"/>
            </a:endParaRPr>
          </a:p>
        </p:txBody>
      </p:sp>
      <p:sp>
        <p:nvSpPr>
          <p:cNvPr id="16" name="WordArt 3"/>
          <p:cNvSpPr>
            <a:spLocks noChangeArrowheads="1" noChangeShapeType="1" noTextEdit="1"/>
          </p:cNvSpPr>
          <p:nvPr/>
        </p:nvSpPr>
        <p:spPr bwMode="auto">
          <a:xfrm>
            <a:off x="6357950" y="4572008"/>
            <a:ext cx="503238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E24FC"/>
                </a:solidFill>
                <a:latin typeface="Bookman Old Style" pitchFamily="18" charset="0"/>
                <a:cs typeface="Arial"/>
              </a:rPr>
              <a:t>Р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E24FC"/>
              </a:solidFill>
              <a:latin typeface="Bookman Old Style" pitchFamily="18" charset="0"/>
              <a:cs typeface="Arial"/>
            </a:endParaRPr>
          </a:p>
        </p:txBody>
      </p:sp>
      <p:sp>
        <p:nvSpPr>
          <p:cNvPr id="17" name="WordArt 2"/>
          <p:cNvSpPr>
            <a:spLocks noChangeArrowheads="1" noChangeShapeType="1" noTextEdit="1"/>
          </p:cNvSpPr>
          <p:nvPr/>
        </p:nvSpPr>
        <p:spPr bwMode="auto">
          <a:xfrm>
            <a:off x="6858016" y="4643446"/>
            <a:ext cx="50482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Bookman Old Style" pitchFamily="18" charset="0"/>
                <a:cs typeface="Arial"/>
              </a:rPr>
              <a:t>Э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Bookman Old Style" pitchFamily="18" charset="0"/>
              <a:cs typeface="Arial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215074" y="4500570"/>
            <a:ext cx="1296987" cy="1152525"/>
          </a:xfrm>
          <a:prstGeom prst="rect">
            <a:avLst/>
          </a:prstGeom>
          <a:solidFill>
            <a:srgbClr val="3E24FC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4929190" y="3286124"/>
            <a:ext cx="1296987" cy="1152525"/>
          </a:xfrm>
          <a:prstGeom prst="rect">
            <a:avLst/>
          </a:prstGeom>
          <a:solidFill>
            <a:srgbClr val="3E24FC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endParaRPr lang="ru-RU"/>
          </a:p>
        </p:txBody>
      </p:sp>
      <p:pic>
        <p:nvPicPr>
          <p:cNvPr id="20" name="Рисунок 19" descr="http://nachalo4ka.ru/wp-content/uploads/2014/08/9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0034" y="2428868"/>
            <a:ext cx="1571636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 descr="http://nachalo4ka.ru/wp-content/uploads/2014/08/9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785918" y="1285860"/>
            <a:ext cx="1571636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 descr="http://nachalo4ka.ru/wp-content/uploads/2014/08/9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357554" y="214290"/>
            <a:ext cx="1571636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 descr="http://nachalo4ka.ru/wp-content/uploads/2014/08/9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929190" y="1285860"/>
            <a:ext cx="1571636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 descr="http://nachalo4ka.ru/wp-content/uploads/2014/08/9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286512" y="2428868"/>
            <a:ext cx="1571636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4" descr="https://img-fotki.yandex.ru/get/52656/200418627.1b6/0_191bbc_489acb6b_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500438"/>
            <a:ext cx="2571750" cy="2857500"/>
          </a:xfrm>
          <a:prstGeom prst="rect">
            <a:avLst/>
          </a:prstGeom>
          <a:noFill/>
        </p:spPr>
      </p:pic>
      <p:pic>
        <p:nvPicPr>
          <p:cNvPr id="26" name="Рисунок 25" descr="http://nachalo4ka.ru/wp-content/uploads/2014/08/9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786298"/>
            <a:ext cx="1571636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Прямоугольник 26"/>
          <p:cNvSpPr/>
          <p:nvPr/>
        </p:nvSpPr>
        <p:spPr>
          <a:xfrm>
            <a:off x="214282" y="6488668"/>
            <a:ext cx="5088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E24FC"/>
                </a:solidFill>
                <a:latin typeface="Bookman Old Style" pitchFamily="18" charset="0"/>
                <a:cs typeface="Times New Roman" pitchFamily="18" charset="0"/>
              </a:rPr>
              <a:t>Помоги Буратино добраться до замка </a:t>
            </a:r>
            <a:endParaRPr lang="ru-RU" b="1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mypresentation.ru/documents/85c43f90a74bed132a55e229a23e7ae5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://www.playcast.ru/uploads/2013/05/27/54443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633394"/>
            <a:ext cx="7870879" cy="6010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лако 5"/>
          <p:cNvSpPr/>
          <p:nvPr/>
        </p:nvSpPr>
        <p:spPr>
          <a:xfrm>
            <a:off x="0" y="2857496"/>
            <a:ext cx="1872208" cy="1368152"/>
          </a:xfrm>
          <a:prstGeom prst="cloud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РА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2214546" y="1142984"/>
            <a:ext cx="1872208" cy="1368152"/>
          </a:xfrm>
          <a:prstGeom prst="cloud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РО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5072066" y="928670"/>
            <a:ext cx="1872208" cy="1368152"/>
          </a:xfrm>
          <a:prstGeom prst="cloud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РУ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3571868" y="2857496"/>
            <a:ext cx="1872208" cy="1368152"/>
          </a:xfrm>
          <a:prstGeom prst="cloud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РЫ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1428728" y="4572008"/>
            <a:ext cx="1872208" cy="1368152"/>
          </a:xfrm>
          <a:prstGeom prst="cloud">
            <a:avLst/>
          </a:prstGeom>
          <a:solidFill>
            <a:srgbClr val="73B5FD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РО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3643306" y="5489848"/>
            <a:ext cx="1872208" cy="1368152"/>
          </a:xfrm>
          <a:prstGeom prst="cloud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РУ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5786446" y="4214818"/>
            <a:ext cx="1872208" cy="1368152"/>
          </a:xfrm>
          <a:prstGeom prst="cloud">
            <a:avLst/>
          </a:prstGeom>
          <a:solidFill>
            <a:srgbClr val="CC00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РЫ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6858016" y="2071678"/>
            <a:ext cx="1872208" cy="1368152"/>
          </a:xfrm>
          <a:prstGeom prst="cloud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РА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4" name="Picture 22" descr="http://www.playcast.ru/uploads/2014/02/04/733201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71546"/>
            <a:ext cx="2000264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14282" y="0"/>
            <a:ext cx="2334870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3E24FC"/>
                </a:solidFill>
              </a:rPr>
              <a:t>«Бабочка»</a:t>
            </a:r>
            <a:endParaRPr lang="ru-RU" sz="3600" dirty="0">
              <a:solidFill>
                <a:srgbClr val="3E24FC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00364" y="-142900"/>
            <a:ext cx="59293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rgbClr val="002060"/>
                </a:solidFill>
                <a:latin typeface="Bookman Old Style" pitchFamily="18" charset="0"/>
              </a:rPr>
              <a:t>«Перелетай» с бабочкой с облачка на облачко и читай (повторяй за логопедом) слоги.</a:t>
            </a:r>
            <a:endParaRPr lang="ru-RU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29 -0.03723 C 0.04532 -0.13112 0.05452 -0.22502 0.07657 -0.24445 C 0.09827 -0.26387 0.15591 -0.16373 0.16702 -0.15402 " pathEditMode="relative" rAng="0" ptsTypes="aaA">
                                      <p:cBhvr>
                                        <p:cTn id="1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-1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01 -0.15394 C 0.28125 -0.14306 0.39566 -0.13195 0.39306 -0.06713 C 0.39062 -0.00209 0.1724 0.1794 0.15208 0.23565 C 0.13194 0.29213 0.25226 0.26643 0.27187 0.27014 " pathEditMode="relative" rAng="0" ptsTypes="aaaA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0" y="2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188 0.27012 C 0.32397 0.30389 0.37605 0.33788 0.4139 0.32447 C 0.45175 0.31106 0.50313 0.23728 0.49897 0.18964 C 0.4948 0.142 0.39567 0.10662 0.38907 0.03816 C 0.38248 -0.03029 0.42727 -0.18409 0.45956 -0.22155 C 0.49185 -0.25902 0.53734 -0.22317 0.583 -0.18709 " pathEditMode="relative" ptsTypes="aaaaaA">
                                      <p:cBhvr>
                                        <p:cTn id="1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299 -0.1871 C 0.62257 -0.19611 0.66285 -0.20467 0.70278 -0.20467 C 0.74288 -0.20421 0.79531 -0.19496 0.8224 -0.18478 C 0.84896 -0.17484 0.86788 -0.15587 0.86354 -0.14477 C 0.8599 -0.13344 0.8309 -0.12419 0.80052 -0.11748 C 0.77049 -0.11078 0.72101 -0.11216 0.68299 -0.10384 C 0.64497 -0.09551 0.57292 -0.08326 0.57292 -0.06799 C 0.57292 -0.0525 0.62795 -0.03215 0.68299 -0.01133 " pathEditMode="relative" rAng="0" ptsTypes="aaaaaaaA">
                                      <p:cBhvr>
                                        <p:cTn id="2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00" y="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337 0.20745 C 0.59584 0.24607 0.52848 0.28469 0.49428 0.32193 C 0.46007 0.35893 0.49844 0.42022 0.45851 0.42947 C 0.41858 0.43895 0.29063 0.38553 0.25487 0.37697 C 0.2191 0.36818 0.24566 0.37697 0.24376 0.37697 " pathEditMode="relative" rAng="0" ptsTypes="aaaaA">
                                      <p:cBhvr>
                                        <p:cTn id="2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00" y="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375 0.37697 C 0.23715 0.41883 0.23073 0.46092 0.21615 0.49769 C 0.20156 0.53469 0.15764 0.57147 0.1566 0.59829 C 0.15573 0.62489 0.18663 0.66975 0.21076 0.6575 C 0.2349 0.64547 0.2816 0.55343 0.30208 0.52544 C 0.3224 0.49746 0.32813 0.49376 0.33403 0.49006 " pathEditMode="relative" rAng="0" ptsTypes="aaaaaA">
                                      <p:cBhvr>
                                        <p:cTn id="3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1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403 0.49005 C 0.3632 0.47086 0.39254 0.45166 0.42518 0.45906 C 0.45764 0.46693 0.47952 0.51087 0.52865 0.53538 C 0.57778 0.56013 0.67501 0.61586 0.71945 0.60777 C 0.76389 0.59991 0.78334 0.54301 0.79462 0.48797 C 0.80573 0.43293 0.80799 0.31429 0.78646 0.27752 C 0.76511 0.24098 0.68681 0.26943 0.66702 0.26711 " pathEditMode="relative" rAng="0" ptsTypes="aaaaaaA">
                                      <p:cBhvr>
                                        <p:cTn id="3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0" y="-6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702 0.26712 C 0.66702 0.26758 0.85556 0.2544 1.04428 0.2419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mypresentation.ru/documents/85c43f90a74bed132a55e229a23e7ae5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500034" y="1000108"/>
            <a:ext cx="70723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Повтори слоги и слова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" name="Рисунок 8" descr="http://nachalo4ka.ru/wp-content/uploads/2014/08/9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-142900"/>
            <a:ext cx="1714512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000760" y="2571744"/>
            <a:ext cx="20842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b="1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00100" y="2214554"/>
            <a:ext cx="25717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РА-РА-РА – РАК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РА-РА-РА –РАМА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РА-РА-РА –РАДУГА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РА-РА-РА –РАДИО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РА-РА-РА –РАКЕТА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285852" y="3786190"/>
            <a:ext cx="3143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РУ-РУ-РУ – РУСЬ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РУ-РУ-РУ – РУКИ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РУ-РУ-РУ – РУЧЕЙ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РУ-РУ-РУ – РУБАШКА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РУ-РУ-РУ – РУБАНОК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857752" y="3786190"/>
            <a:ext cx="3143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РЫ-РЫ-РЫ – РЫБА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РЫ-РЫ-РЫ – РЫСЬ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РЫ-РЫ-РЫ – РЫНОК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РЫ-РЫ-РЫ – РЫБАК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РЫ-РЫ-РЫ – РЫТВИНА</a:t>
            </a:r>
          </a:p>
        </p:txBody>
      </p:sp>
      <p:pic>
        <p:nvPicPr>
          <p:cNvPr id="12" name="Рисунок 72" descr="D:\Копилка\Наработки\Звуковка\Звук Р\Карточки\рыб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286388"/>
            <a:ext cx="1308716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images (10)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 rot="13918792">
            <a:off x="5957199" y="4981663"/>
            <a:ext cx="1565151" cy="1559254"/>
          </a:xfrm>
          <a:prstGeom prst="rect">
            <a:avLst/>
          </a:prstGeom>
        </p:spPr>
      </p:pic>
      <p:pic>
        <p:nvPicPr>
          <p:cNvPr id="14" name="Рисунок 73" descr="D:\Копилка\Наработки\Звуковка\Звук Р\Карточки\рысь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44" y="3714752"/>
            <a:ext cx="105537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60" descr="D:\Копилка\Наработки\Звуковка\Звук Р\Карточки\рак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86050" y="1428736"/>
            <a:ext cx="1301384" cy="8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 descr="C:\Users\321\Pictures\загруженное.jpg">
            <a:hlinkClick r:id="rId5" action="ppaction://hlinksldjump">
              <a:snd r:embed="rId9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1500174"/>
            <a:ext cx="2068108" cy="1040599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4071934" y="1643050"/>
            <a:ext cx="25717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РО-РО-РО – РОТ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РО-РО-РО – РОВ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РО-РО-РО – РОГ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РО-РО-РО – РОЗА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>РО-РО-РО – РОБОТ</a:t>
            </a:r>
          </a:p>
        </p:txBody>
      </p:sp>
      <p:pic>
        <p:nvPicPr>
          <p:cNvPr id="23" name="Picture 8" descr="scanф 8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2643182"/>
            <a:ext cx="968467" cy="99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4" name="Picture 5" descr="scanу сс1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24000"/>
          </a:blip>
          <a:srcRect/>
          <a:stretch>
            <a:fillRect/>
          </a:stretch>
        </p:blipFill>
        <p:spPr bwMode="auto">
          <a:xfrm>
            <a:off x="3143240" y="3143248"/>
            <a:ext cx="2165350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mypresentation.ru/documents/85c43f90a74bed132a55e229a23e7ae5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071538" y="1000108"/>
            <a:ext cx="707236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Повторить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чистоговорку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3E24FC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E24FC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Ра-Ра-Ра-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E24FC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Маше спать уже пора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3E24FC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3E24FC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Ро-ро-ро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E24FC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E24FC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у Тани новое ведро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3E24FC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3E24FC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Ру-ру-ру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E24FC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E24FC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поиграем мы в игру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3E24FC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3E24FC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Ры-ры-ры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E24FC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E24FC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у нас воздушные шары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3E24FC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7" name="Рисунок 6" descr="images (36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8082" y="4214818"/>
            <a:ext cx="1011822" cy="1357322"/>
          </a:xfrm>
          <a:prstGeom prst="rect">
            <a:avLst/>
          </a:prstGeom>
        </p:spPr>
      </p:pic>
      <p:pic>
        <p:nvPicPr>
          <p:cNvPr id="8" name="Picture 18" descr="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4429132"/>
            <a:ext cx="2658642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nachalo4ka.ru/wp-content/uploads/2014/08/95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0" y="-142900"/>
            <a:ext cx="1714512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8" descr="http://img-fotki.yandex.ru/get/4703/28257045.86c/0_7e295_dda80a9e_X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000760" y="928670"/>
            <a:ext cx="2905092" cy="29050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mypresentation.ru/documents/85c43f90a74bed132a55e229a23e7ae5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73" descr="D:\Копилка\Наработки\Звуковка\Звук Р\Карточки\рыс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857232"/>
            <a:ext cx="249451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ages (1)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298" y="1500174"/>
            <a:ext cx="3429024" cy="2137103"/>
          </a:xfrm>
          <a:prstGeom prst="rect">
            <a:avLst/>
          </a:prstGeom>
        </p:spPr>
      </p:pic>
      <p:pic>
        <p:nvPicPr>
          <p:cNvPr id="7" name="Picture 5" descr="C:\Users\321\Pictures\загруженное.jpg">
            <a:hlinkClick r:id="rId6" action="ppaction://hlinksldjump">
              <a:snd r:embed="rId7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1000108"/>
            <a:ext cx="2925364" cy="1471939"/>
          </a:xfrm>
          <a:prstGeom prst="rect">
            <a:avLst/>
          </a:prstGeom>
          <a:noFill/>
        </p:spPr>
      </p:pic>
      <p:pic>
        <p:nvPicPr>
          <p:cNvPr id="9" name="Рисунок 72" descr="D:\Копилка\Наработки\Звуковка\Звук Р\Карточки\рыба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10" y="2786058"/>
            <a:ext cx="2430500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ракушка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2976" y="4071942"/>
            <a:ext cx="2209800" cy="2076450"/>
          </a:xfrm>
          <a:prstGeom prst="rect">
            <a:avLst/>
          </a:prstGeom>
        </p:spPr>
      </p:pic>
      <p:pic>
        <p:nvPicPr>
          <p:cNvPr id="12" name="Рисунок 60" descr="D:\Копилка\Наработки\Звуковка\Звук Р\Карточки\рак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43504" y="4500570"/>
            <a:ext cx="2571768" cy="173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images (14)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4942" y="2071678"/>
            <a:ext cx="2714644" cy="2654850"/>
          </a:xfrm>
          <a:prstGeom prst="rect">
            <a:avLst/>
          </a:prstGeom>
        </p:spPr>
      </p:pic>
      <p:pic>
        <p:nvPicPr>
          <p:cNvPr id="14" name="Рисунок 13" descr="images (10)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488" y="2500306"/>
            <a:ext cx="3286148" cy="32737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4282" y="6150114"/>
            <a:ext cx="7643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E24FC"/>
                </a:solidFill>
                <a:latin typeface="Bookman Old Style" pitchFamily="18" charset="0"/>
                <a:cs typeface="Times New Roman" pitchFamily="18" charset="0"/>
              </a:rPr>
              <a:t>Помоги Буратино выбрать картинки</a:t>
            </a:r>
          </a:p>
          <a:p>
            <a:pPr algn="ctr"/>
            <a:r>
              <a:rPr lang="ru-RU" sz="2000" b="1" dirty="0" smtClean="0">
                <a:solidFill>
                  <a:srgbClr val="3E24FC"/>
                </a:solidFill>
                <a:latin typeface="Bookman Old Style" pitchFamily="18" charset="0"/>
                <a:cs typeface="Times New Roman" pitchFamily="18" charset="0"/>
              </a:rPr>
              <a:t> со звуком «Р» </a:t>
            </a:r>
            <a:r>
              <a:rPr lang="ru-RU" sz="2000" dirty="0" smtClean="0">
                <a:solidFill>
                  <a:srgbClr val="3E24FC"/>
                </a:solidFill>
                <a:latin typeface="Bookman Old Style" pitchFamily="18" charset="0"/>
                <a:cs typeface="Times New Roman" pitchFamily="18" charset="0"/>
              </a:rPr>
              <a:t>(закрыть картинку камушком).</a:t>
            </a:r>
            <a:endParaRPr lang="ru-RU" sz="2000" dirty="0">
              <a:solidFill>
                <a:srgbClr val="3E24FC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35830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E24FC"/>
                </a:solidFill>
                <a:latin typeface="Bookman Old Style" pitchFamily="18" charset="0"/>
                <a:cs typeface="Times New Roman" pitchFamily="18" charset="0"/>
              </a:rPr>
              <a:t>Игры с камушками </a:t>
            </a:r>
          </a:p>
          <a:p>
            <a:pPr algn="ctr"/>
            <a:r>
              <a:rPr lang="ru-RU" sz="2400" b="1" dirty="0" err="1" smtClean="0">
                <a:solidFill>
                  <a:srgbClr val="3E24FC"/>
                </a:solidFill>
                <a:latin typeface="Bookman Old Style" pitchFamily="18" charset="0"/>
                <a:cs typeface="Times New Roman" pitchFamily="18" charset="0"/>
              </a:rPr>
              <a:t>Марблс</a:t>
            </a:r>
            <a:endParaRPr lang="ru-RU" sz="2400" b="1" dirty="0">
              <a:solidFill>
                <a:srgbClr val="3E24FC"/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mypresentation.ru/documents/85c43f90a74bed132a55e229a23e7ae5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images (6)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34" y="2143116"/>
            <a:ext cx="1743075" cy="2619375"/>
          </a:xfrm>
          <a:prstGeom prst="rect">
            <a:avLst/>
          </a:prstGeom>
        </p:spPr>
      </p:pic>
      <p:pic>
        <p:nvPicPr>
          <p:cNvPr id="6" name="Рисунок 5" descr="ракушка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5918" y="1785926"/>
            <a:ext cx="2209800" cy="2076450"/>
          </a:xfrm>
          <a:prstGeom prst="rect">
            <a:avLst/>
          </a:prstGeom>
        </p:spPr>
      </p:pic>
      <p:pic>
        <p:nvPicPr>
          <p:cNvPr id="7" name="Содержимое 7" descr="images 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428992" y="3714752"/>
            <a:ext cx="17430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mages (12)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4876" y="2428868"/>
            <a:ext cx="1704975" cy="2676525"/>
          </a:xfrm>
          <a:prstGeom prst="rect">
            <a:avLst/>
          </a:prstGeom>
        </p:spPr>
      </p:pic>
      <p:pic>
        <p:nvPicPr>
          <p:cNvPr id="9" name="Рисунок 8" descr="images (13)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57950" y="1643050"/>
            <a:ext cx="2057400" cy="22193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928670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3E24FC"/>
                </a:solidFill>
                <a:latin typeface="Bookman Old Style" pitchFamily="18" charset="0"/>
                <a:cs typeface="Times New Roman" pitchFamily="18" charset="0"/>
              </a:rPr>
              <a:t>Помоги Буратино найти лишний предмет, </a:t>
            </a:r>
          </a:p>
          <a:p>
            <a:pPr algn="ctr"/>
            <a:r>
              <a:rPr lang="ru-RU" sz="2400" dirty="0" smtClean="0">
                <a:solidFill>
                  <a:srgbClr val="3E24FC"/>
                </a:solidFill>
                <a:latin typeface="Bookman Old Style" pitchFamily="18" charset="0"/>
                <a:cs typeface="Times New Roman" pitchFamily="18" charset="0"/>
              </a:rPr>
              <a:t>объясни почему</a:t>
            </a:r>
            <a:r>
              <a:rPr lang="ru-RU" dirty="0" smtClean="0">
                <a:solidFill>
                  <a:srgbClr val="3E24FC"/>
                </a:solidFill>
                <a:latin typeface="Bookman Old Style" pitchFamily="18" charset="0"/>
              </a:rPr>
              <a:t>.</a:t>
            </a:r>
            <a:endParaRPr lang="ru-RU" dirty="0">
              <a:solidFill>
                <a:srgbClr val="3E24FC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mypresentation.ru/documents/85c43f90a74bed132a55e229a23e7ae5/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Содержимое 8" descr="images (2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643306" y="4643446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images (27)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728" y="3857628"/>
            <a:ext cx="2683805" cy="1785950"/>
          </a:xfrm>
          <a:prstGeom prst="rect">
            <a:avLst/>
          </a:prstGeom>
        </p:spPr>
      </p:pic>
      <p:pic>
        <p:nvPicPr>
          <p:cNvPr id="19" name="Рисунок 18" descr="images (26)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1214422"/>
            <a:ext cx="2643206" cy="2643206"/>
          </a:xfrm>
          <a:prstGeom prst="rect">
            <a:avLst/>
          </a:prstGeom>
        </p:spPr>
      </p:pic>
      <p:pic>
        <p:nvPicPr>
          <p:cNvPr id="20" name="Содержимое 19" descr="загруженное (1).jpg">
            <a:hlinkClick r:id="" action="ppaction://hlinkshowjump?jump=nextslide"/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6116" y="1785926"/>
            <a:ext cx="2619375" cy="1743075"/>
          </a:xfrm>
          <a:prstGeom prst="rect">
            <a:avLst/>
          </a:prstGeom>
        </p:spPr>
      </p:pic>
      <p:pic>
        <p:nvPicPr>
          <p:cNvPr id="21" name="Рисунок 20" descr="загруженное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358934">
            <a:off x="5097852" y="2580688"/>
            <a:ext cx="3478192" cy="231457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0" y="928670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3E24FC"/>
                </a:solidFill>
                <a:latin typeface="Bookman Old Style" pitchFamily="18" charset="0"/>
                <a:cs typeface="Times New Roman" pitchFamily="18" charset="0"/>
              </a:rPr>
              <a:t>Помоги Буратино найти лишний предмет, </a:t>
            </a:r>
          </a:p>
          <a:p>
            <a:pPr algn="ctr"/>
            <a:r>
              <a:rPr lang="ru-RU" sz="2400" dirty="0" smtClean="0">
                <a:solidFill>
                  <a:srgbClr val="3E24FC"/>
                </a:solidFill>
                <a:latin typeface="Bookman Old Style" pitchFamily="18" charset="0"/>
                <a:cs typeface="Times New Roman" pitchFamily="18" charset="0"/>
              </a:rPr>
              <a:t>объясни почему</a:t>
            </a:r>
            <a:r>
              <a:rPr lang="ru-RU" dirty="0" smtClean="0">
                <a:solidFill>
                  <a:srgbClr val="3E24FC"/>
                </a:solidFill>
                <a:latin typeface="Bookman Old Style" pitchFamily="18" charset="0"/>
              </a:rPr>
              <a:t>.</a:t>
            </a:r>
            <a:endParaRPr lang="ru-RU" dirty="0">
              <a:solidFill>
                <a:srgbClr val="3E24FC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mypresentation.ru/documents/85c43f90a74bed132a55e229a23e7ae5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928670"/>
            <a:ext cx="8215370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3E24FC"/>
                </a:solidFill>
                <a:latin typeface="Bookman Old Style" pitchFamily="18" charset="0"/>
                <a:cs typeface="Times New Roman" pitchFamily="18" charset="0"/>
              </a:rPr>
              <a:t>Помоги Буратино найти лишний предмет, </a:t>
            </a:r>
          </a:p>
          <a:p>
            <a:pPr algn="ctr"/>
            <a:r>
              <a:rPr lang="ru-RU" sz="2400" dirty="0" smtClean="0">
                <a:solidFill>
                  <a:srgbClr val="3E24FC"/>
                </a:solidFill>
                <a:latin typeface="Bookman Old Style" pitchFamily="18" charset="0"/>
                <a:cs typeface="Times New Roman" pitchFamily="18" charset="0"/>
              </a:rPr>
              <a:t>объясни почему</a:t>
            </a:r>
            <a:r>
              <a:rPr lang="ru-RU" dirty="0" smtClean="0">
                <a:solidFill>
                  <a:srgbClr val="3E24FC"/>
                </a:solidFill>
                <a:latin typeface="Bookman Old Style" pitchFamily="18" charset="0"/>
              </a:rPr>
              <a:t>.</a:t>
            </a:r>
            <a:endParaRPr lang="ru-RU" dirty="0">
              <a:solidFill>
                <a:srgbClr val="3E24FC"/>
              </a:solidFill>
              <a:latin typeface="Bookman Old Style" pitchFamily="18" charset="0"/>
            </a:endParaRPr>
          </a:p>
        </p:txBody>
      </p:sp>
      <p:pic>
        <p:nvPicPr>
          <p:cNvPr id="6" name="Picture 6" descr="scan 2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1928802"/>
            <a:ext cx="1878013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Picture 7" descr="scan ап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3929066"/>
            <a:ext cx="1979613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Picture 8" descr="scanф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1785926"/>
            <a:ext cx="18065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Picture 5" descr="16"/>
          <p:cNvPicPr>
            <a:picLocks noChangeAspect="1" noChangeArrowheads="1"/>
          </p:cNvPicPr>
          <p:nvPr/>
        </p:nvPicPr>
        <p:blipFill>
          <a:blip r:embed="rId6">
            <a:lum bright="-6000" contrast="12000"/>
          </a:blip>
          <a:srcRect/>
          <a:stretch>
            <a:fillRect/>
          </a:stretch>
        </p:blipFill>
        <p:spPr bwMode="auto">
          <a:xfrm>
            <a:off x="5929322" y="3857628"/>
            <a:ext cx="1743075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mypresentation.ru/documents/85c43f90a74bed132a55e229a23e7ae5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scanу сс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24000"/>
          </a:blip>
          <a:srcRect/>
          <a:stretch>
            <a:fillRect/>
          </a:stretch>
        </p:blipFill>
        <p:spPr bwMode="auto">
          <a:xfrm>
            <a:off x="285720" y="2143116"/>
            <a:ext cx="2165350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Picture 7" descr="61e83d45-0e70-11db-ba47-000423c1865b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4000504"/>
            <a:ext cx="2438400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Picture 14" descr="scan 3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1785926"/>
            <a:ext cx="18891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Picture 6" descr="р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3714752"/>
            <a:ext cx="16541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0" name="TextBox 9"/>
          <p:cNvSpPr txBox="1"/>
          <p:nvPr/>
        </p:nvSpPr>
        <p:spPr>
          <a:xfrm>
            <a:off x="0" y="928670"/>
            <a:ext cx="8215370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3E24FC"/>
                </a:solidFill>
                <a:latin typeface="Bookman Old Style" pitchFamily="18" charset="0"/>
                <a:cs typeface="Times New Roman" pitchFamily="18" charset="0"/>
              </a:rPr>
              <a:t>Помоги Буратино найти лишний предмет, </a:t>
            </a:r>
          </a:p>
          <a:p>
            <a:pPr algn="ctr"/>
            <a:r>
              <a:rPr lang="ru-RU" sz="2400" dirty="0" smtClean="0">
                <a:solidFill>
                  <a:srgbClr val="3E24FC"/>
                </a:solidFill>
                <a:latin typeface="Bookman Old Style" pitchFamily="18" charset="0"/>
                <a:cs typeface="Times New Roman" pitchFamily="18" charset="0"/>
              </a:rPr>
              <a:t>объясни почему</a:t>
            </a:r>
            <a:r>
              <a:rPr lang="ru-RU" dirty="0" smtClean="0">
                <a:solidFill>
                  <a:srgbClr val="3E24FC"/>
                </a:solidFill>
                <a:latin typeface="Bookman Old Style" pitchFamily="18" charset="0"/>
              </a:rPr>
              <a:t>.</a:t>
            </a:r>
            <a:endParaRPr lang="ru-RU" dirty="0">
              <a:solidFill>
                <a:srgbClr val="3E24FC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mypresentation.ru/documents/85c43f90a74bed132a55e229a23e7ae5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714356"/>
            <a:ext cx="4802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Bookman Old Style" pitchFamily="18" charset="0"/>
              </a:rPr>
              <a:t>Игра «</a:t>
            </a:r>
            <a:r>
              <a:rPr lang="ru-RU" sz="2400" dirty="0" err="1" smtClean="0">
                <a:solidFill>
                  <a:srgbClr val="FF0000"/>
                </a:solidFill>
                <a:latin typeface="Bookman Old Style" pitchFamily="18" charset="0"/>
              </a:rPr>
              <a:t>Съдобное-несъедобное</a:t>
            </a:r>
            <a:r>
              <a:rPr lang="ru-RU" sz="2400" dirty="0" smtClean="0">
                <a:solidFill>
                  <a:srgbClr val="FF0000"/>
                </a:solidFill>
                <a:latin typeface="Bookman Old Style" pitchFamily="18" charset="0"/>
              </a:rPr>
              <a:t>»</a:t>
            </a:r>
            <a:endParaRPr lang="ru-RU" sz="2400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nachalo4ka.ru/wp-content/uploads/2014/09/Nash-malyish-SHablon-prevyu-2.png"/>
          <p:cNvPicPr>
            <a:picLocks noChangeAspect="1" noChangeArrowheads="1"/>
          </p:cNvPicPr>
          <p:nvPr/>
        </p:nvPicPr>
        <p:blipFill>
          <a:blip r:embed="rId2"/>
          <a:srcRect l="15869" t="4166" r="16747" b="5749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nachalo4ka.ru/wp-content/uploads/2014/08/9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785918" y="500018"/>
            <a:ext cx="4929222" cy="6357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Выноска-облако 8"/>
          <p:cNvSpPr/>
          <p:nvPr/>
        </p:nvSpPr>
        <p:spPr>
          <a:xfrm>
            <a:off x="3428960" y="0"/>
            <a:ext cx="5715040" cy="3071834"/>
          </a:xfrm>
          <a:prstGeom prst="cloudCallout">
            <a:avLst>
              <a:gd name="adj1" fmla="val -29539"/>
              <a:gd name="adj2" fmla="val 87885"/>
            </a:avLst>
          </a:prstGeom>
          <a:solidFill>
            <a:srgbClr val="CCC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500042"/>
            <a:ext cx="44291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66"/>
                </a:solidFill>
                <a:latin typeface="Bookman Old Style" pitchFamily="18" charset="0"/>
              </a:rPr>
              <a:t>Деревянного мальчишку,</a:t>
            </a:r>
          </a:p>
          <a:p>
            <a:r>
              <a:rPr lang="ru-RU" sz="1600" dirty="0" smtClean="0">
                <a:solidFill>
                  <a:srgbClr val="000066"/>
                </a:solidFill>
                <a:latin typeface="Bookman Old Style" pitchFamily="18" charset="0"/>
              </a:rPr>
              <a:t>Шалуна и хвастунишку</a:t>
            </a:r>
          </a:p>
          <a:p>
            <a:r>
              <a:rPr lang="ru-RU" sz="1600" dirty="0" smtClean="0">
                <a:solidFill>
                  <a:srgbClr val="000066"/>
                </a:solidFill>
                <a:latin typeface="Bookman Old Style" pitchFamily="18" charset="0"/>
              </a:rPr>
              <a:t>Знают все без исключений,</a:t>
            </a:r>
          </a:p>
          <a:p>
            <a:r>
              <a:rPr lang="ru-RU" sz="1600" dirty="0" smtClean="0">
                <a:solidFill>
                  <a:srgbClr val="000066"/>
                </a:solidFill>
                <a:latin typeface="Bookman Old Style" pitchFamily="18" charset="0"/>
              </a:rPr>
              <a:t>Он любитель приключений.</a:t>
            </a:r>
          </a:p>
          <a:p>
            <a:r>
              <a:rPr lang="ru-RU" sz="1600" dirty="0" smtClean="0">
                <a:solidFill>
                  <a:srgbClr val="000066"/>
                </a:solidFill>
                <a:latin typeface="Bookman Old Style" pitchFamily="18" charset="0"/>
              </a:rPr>
              <a:t>Легкомысленным бывает,</a:t>
            </a:r>
          </a:p>
          <a:p>
            <a:r>
              <a:rPr lang="ru-RU" sz="1600" dirty="0" smtClean="0">
                <a:solidFill>
                  <a:srgbClr val="000066"/>
                </a:solidFill>
                <a:latin typeface="Bookman Old Style" pitchFamily="18" charset="0"/>
              </a:rPr>
              <a:t>Но в беде не унывает.</a:t>
            </a:r>
          </a:p>
          <a:p>
            <a:r>
              <a:rPr lang="ru-RU" sz="1600" dirty="0" err="1" smtClean="0">
                <a:solidFill>
                  <a:srgbClr val="000066"/>
                </a:solidFill>
                <a:latin typeface="Bookman Old Style" pitchFamily="18" charset="0"/>
              </a:rPr>
              <a:t>Артемон</a:t>
            </a:r>
            <a:r>
              <a:rPr lang="ru-RU" sz="1600" dirty="0" smtClean="0">
                <a:solidFill>
                  <a:srgbClr val="000066"/>
                </a:solidFill>
                <a:latin typeface="Bookman Old Style" pitchFamily="18" charset="0"/>
              </a:rPr>
              <a:t>, Пьеро, </a:t>
            </a:r>
            <a:r>
              <a:rPr lang="ru-RU" sz="1600" dirty="0" err="1" smtClean="0">
                <a:solidFill>
                  <a:srgbClr val="000066"/>
                </a:solidFill>
                <a:latin typeface="Bookman Old Style" pitchFamily="18" charset="0"/>
              </a:rPr>
              <a:t>Мальвина</a:t>
            </a:r>
            <a:endParaRPr lang="ru-RU" sz="1600" dirty="0" smtClean="0">
              <a:solidFill>
                <a:srgbClr val="000066"/>
              </a:solidFill>
              <a:latin typeface="Bookman Old Style" pitchFamily="18" charset="0"/>
            </a:endParaRPr>
          </a:p>
          <a:p>
            <a:r>
              <a:rPr lang="ru-RU" sz="1600" dirty="0" smtClean="0">
                <a:solidFill>
                  <a:srgbClr val="000066"/>
                </a:solidFill>
                <a:latin typeface="Bookman Old Style" pitchFamily="18" charset="0"/>
              </a:rPr>
              <a:t>Неразлучны с …. (Буратино)</a:t>
            </a:r>
            <a:endParaRPr lang="ru-RU" sz="1600" dirty="0">
              <a:solidFill>
                <a:srgbClr val="000066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/>
      <p:bldP spid="1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36 ФОНОВ для ПРЕЗЕНТАЦИЙ ЛОГОПЕДА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236" b="78589" l="2051" r="779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10" y="3758712"/>
            <a:ext cx="4343545" cy="348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30" b="89630" l="5556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4011104"/>
            <a:ext cx="3986734" cy="299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2338"/>
            <a:ext cx="1152128" cy="117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291" l="3750" r="100000">
                        <a14:foregroundMark x1="36250" y1="39316" x2="52500" y2="13675"/>
                        <a14:foregroundMark x1="47500" y1="35897" x2="68750" y2="23932"/>
                        <a14:foregroundMark x1="28750" y1="34188" x2="31250" y2="5983"/>
                        <a14:foregroundMark x1="60000" y1="39316" x2="51250" y2="3419"/>
                        <a14:foregroundMark x1="36250" y1="11966" x2="16250" y2="30769"/>
                        <a14:foregroundMark x1="18750" y1="34188" x2="35000" y2="42735"/>
                        <a14:foregroundMark x1="52500" y1="43590" x2="77500" y2="35043"/>
                        <a14:foregroundMark x1="76250" y1="32479" x2="71250" y2="10256"/>
                        <a14:foregroundMark x1="70000" y1="14530" x2="55000" y2="2564"/>
                        <a14:foregroundMark x1="45000" y1="7692" x2="30000" y2="5128"/>
                        <a14:foregroundMark x1="26250" y1="3419" x2="18750" y2="14530"/>
                        <a14:foregroundMark x1="17500" y1="33333" x2="17500" y2="145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218" y="340217"/>
            <a:ext cx="935489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493" y="1586788"/>
            <a:ext cx="1080120" cy="1101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741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911" y="332656"/>
            <a:ext cx="11049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887" b="100000" l="2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74" y="403176"/>
            <a:ext cx="142875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4717" r="971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613" y="309918"/>
            <a:ext cx="10096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94292"/>
            <a:ext cx="1551403" cy="1254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8276" l="0" r="100000">
                        <a14:foregroundMark x1="89524" y1="12069" x2="95238" y2="10345"/>
                        <a14:foregroundMark x1="18095" y1="87931" x2="4762" y2="70690"/>
                        <a14:foregroundMark x1="63810" y1="83621" x2="87619" y2="81034"/>
                        <a14:foregroundMark x1="41905" y1="93966" x2="32381" y2="91379"/>
                        <a14:backgroundMark x1="27619" y1="81034" x2="34286" y2="81034"/>
                        <a14:backgroundMark x1="69524" y1="77586" x2="88571" y2="72414"/>
                        <a14:backgroundMark x1="5714" y1="38793" x2="6667" y2="9483"/>
                        <a14:backgroundMark x1="94286" y1="31034" x2="97143" y2="18103"/>
                        <a14:backgroundMark x1="93333" y1="5172" x2="84762" y2="34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14" y="1696743"/>
            <a:ext cx="1158497" cy="127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98473" l="0" r="100000">
                        <a14:backgroundMark x1="9160" y1="32061" x2="25191" y2="12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361" y="1070330"/>
            <a:ext cx="1384513" cy="13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6053"/>
            <a:ext cx="1759997" cy="131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4310" b="87931" l="6897" r="948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478" y="2016242"/>
            <a:ext cx="1344538" cy="13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667" b="98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589" y="2454844"/>
            <a:ext cx="1556262" cy="155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0" y="3714752"/>
            <a:ext cx="2331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3E24FC"/>
                </a:solidFill>
                <a:latin typeface="Bookman Old Style" pitchFamily="18" charset="0"/>
                <a:cs typeface="Times New Roman" pitchFamily="18" charset="0"/>
              </a:rPr>
              <a:t>Помоги Буратино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858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2 0.0419 L 0.52986 0.685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54" y="3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25 0.0243 L -0.11736 0.6738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1" y="3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04 -0.0088 L 0.05435 0.4692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59 -0.00902 L 0.33299 0.5206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20" y="2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8403 L 0.22518 0.6763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5" y="2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0.12152 0.65532 L 0.1243 0.64375 " pathEditMode="relative" ptsTypes="AAA">
                                      <p:cBhvr>
                                        <p:cTn id="31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0.00324 L -0.48212 0.595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65" y="2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2 0.01458 L 0.07118 0.4222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0.06713 L -0.61458 0.6768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9" y="3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05139 0.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1 -0.07639 L -0.05504 0.3083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2" y="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5.55556E-6 C 0.00868 0.00763 0.00295 0.00207 0.01562 0.01897 C 0.01875 0.02314 0.02708 0.02846 0.02708 0.02846 C 0.02986 0.04004 0.02621 0.02916 0.03281 0.03795 C 0.03403 0.03957 0.03455 0.04189 0.03559 0.04374 C 0.03646 0.04513 0.0375 0.04629 0.03854 0.04744 C 0.04028 0.05439 0.04306 0.06018 0.04566 0.06666 C 0.05017 0.09027 0.04358 0.05925 0.05 0.07985 C 0.05174 0.08541 0.05556 0.10369 0.05712 0.11041 C 0.0592 0.13819 0.0592 0.16758 0.06562 0.1942 C 0.06684 0.20601 0.0691 0.21319 0.07135 0.22476 C 0.07361 0.2361 0.07031 0.23263 0.07569 0.2361 L 0.18993 0.44744 " pathEditMode="relative" ptsTypes="fffffffffffAA">
                                      <p:cBhvr>
                                        <p:cTn id="6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mypresentation.ru/documents/85c43f90a74bed132a55e229a23e7ae5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785794"/>
            <a:ext cx="8429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3E24FC"/>
                </a:solidFill>
                <a:latin typeface="Bookman Old Style" pitchFamily="18" charset="0"/>
              </a:rPr>
              <a:t>Буратино- художник, он рисует предметы, подскажи каким цветом </a:t>
            </a:r>
          </a:p>
          <a:p>
            <a:r>
              <a:rPr lang="ru-RU" sz="1600" dirty="0" smtClean="0">
                <a:solidFill>
                  <a:srgbClr val="3E24FC"/>
                </a:solidFill>
                <a:latin typeface="Bookman Old Style" pitchFamily="18" charset="0"/>
              </a:rPr>
              <a:t>ему раскрасить предмет? Проговаривай фразу.(Морковка оранжевая и т.д.)</a:t>
            </a:r>
            <a:endParaRPr lang="ru-RU" sz="1600" dirty="0">
              <a:solidFill>
                <a:srgbClr val="3E24FC"/>
              </a:solidFill>
              <a:latin typeface="Bookman Old Style" pitchFamily="18" charset="0"/>
            </a:endParaRPr>
          </a:p>
        </p:txBody>
      </p:sp>
      <p:pic>
        <p:nvPicPr>
          <p:cNvPr id="6" name="Рисунок 5" descr="загруженное (8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71861">
            <a:off x="2229943" y="1926641"/>
            <a:ext cx="3319641" cy="4237130"/>
          </a:xfrm>
          <a:prstGeom prst="rect">
            <a:avLst/>
          </a:prstGeom>
        </p:spPr>
      </p:pic>
      <p:pic>
        <p:nvPicPr>
          <p:cNvPr id="7" name="Рисунок 6" descr="морковь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666243">
            <a:off x="2718537" y="554678"/>
            <a:ext cx="2538840" cy="533375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Рисунок 7" descr="оран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0628" y="3929066"/>
            <a:ext cx="5201385" cy="292893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mypresentation.ru/documents/85c43f90a74bed132a55e229a23e7ae5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images (39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7961" y="1643050"/>
            <a:ext cx="5138085" cy="3717326"/>
          </a:xfrm>
          <a:prstGeom prst="rect">
            <a:avLst/>
          </a:prstGeom>
        </p:spPr>
      </p:pic>
      <p:pic>
        <p:nvPicPr>
          <p:cNvPr id="6" name="Рисунок 5" descr="images (38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1604" y="1714488"/>
            <a:ext cx="5214974" cy="385965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7" name="Рисунок 6" descr="роз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4876" y="3700857"/>
            <a:ext cx="4254393" cy="315714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mypresentation.ru/documents/85c43f90a74bed132a55e229a23e7ae5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крас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9124" y="3929042"/>
            <a:ext cx="5201428" cy="292895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Рисунок 5" descr="images (37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3174" y="1928802"/>
            <a:ext cx="2714644" cy="3638184"/>
          </a:xfrm>
          <a:prstGeom prst="rect">
            <a:avLst/>
          </a:prstGeom>
        </p:spPr>
      </p:pic>
      <p:pic>
        <p:nvPicPr>
          <p:cNvPr id="7" name="Рисунок 6" descr="images (36)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1736" y="1785926"/>
            <a:ext cx="2928958" cy="3929090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mypresentation.ru/documents/85c43f90a74bed132a55e229a23e7ae5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загруженное (9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8728" y="714356"/>
            <a:ext cx="5429288" cy="5429288"/>
          </a:xfrm>
          <a:prstGeom prst="rect">
            <a:avLst/>
          </a:prstGeom>
        </p:spPr>
      </p:pic>
      <p:pic>
        <p:nvPicPr>
          <p:cNvPr id="6" name="Рисунок 5" descr="загруженное (10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754"/>
          <a:stretch>
            <a:fillRect/>
          </a:stretch>
        </p:blipFill>
        <p:spPr>
          <a:xfrm>
            <a:off x="1500166" y="1500174"/>
            <a:ext cx="4941896" cy="4071966"/>
          </a:xfrm>
          <a:prstGeom prst="rect">
            <a:avLst/>
          </a:prstGeom>
        </p:spPr>
      </p:pic>
      <p:pic>
        <p:nvPicPr>
          <p:cNvPr id="7" name="Рисунок 6" descr="черный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9782" y="4643446"/>
            <a:ext cx="4440244" cy="2500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mypresentation.ru/documents/85c43f90a74bed132a55e229a23e7ae5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загруженное (14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1604" y="1928802"/>
            <a:ext cx="5579789" cy="3509550"/>
          </a:xfrm>
          <a:prstGeom prst="rect">
            <a:avLst/>
          </a:prstGeom>
        </p:spPr>
      </p:pic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674"/>
          <a:stretch>
            <a:fillRect/>
          </a:stretch>
        </p:blipFill>
        <p:spPr>
          <a:xfrm>
            <a:off x="1285852" y="1857364"/>
            <a:ext cx="6390011" cy="328614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7" name="Рисунок 6" descr="серый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4219673"/>
            <a:ext cx="4685310" cy="263832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mypresentation.ru/documents/85c43f90a74bed132a55e229a23e7ae5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571480"/>
            <a:ext cx="6643734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Посчитай предметы</a:t>
            </a:r>
          </a:p>
        </p:txBody>
      </p:sp>
      <p:pic>
        <p:nvPicPr>
          <p:cNvPr id="6" name="Picture 10" descr="478a93445a8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1000108"/>
            <a:ext cx="2057400" cy="2410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2" descr="478a93445a8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857232"/>
            <a:ext cx="1843091" cy="2159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9" descr="478a93445a8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86124"/>
            <a:ext cx="1971705" cy="231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1" descr="478a93445a8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3143248"/>
            <a:ext cx="2071702" cy="2427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3" descr="478a93445a8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4430552"/>
            <a:ext cx="2071702" cy="2427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ракушка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1357298"/>
            <a:ext cx="1753645" cy="1647822"/>
          </a:xfrm>
          <a:prstGeom prst="rect">
            <a:avLst/>
          </a:prstGeom>
        </p:spPr>
      </p:pic>
      <p:pic>
        <p:nvPicPr>
          <p:cNvPr id="12" name="Рисунок 11" descr="ракушка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290" y="3643314"/>
            <a:ext cx="1753645" cy="1647822"/>
          </a:xfrm>
          <a:prstGeom prst="rect">
            <a:avLst/>
          </a:prstGeom>
        </p:spPr>
      </p:pic>
      <p:pic>
        <p:nvPicPr>
          <p:cNvPr id="13" name="Рисунок 12" descr="ракушка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36" y="1500174"/>
            <a:ext cx="1753645" cy="1647822"/>
          </a:xfrm>
          <a:prstGeom prst="rect">
            <a:avLst/>
          </a:prstGeom>
        </p:spPr>
      </p:pic>
      <p:pic>
        <p:nvPicPr>
          <p:cNvPr id="14" name="Рисунок 13" descr="ракушка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2066" y="4071942"/>
            <a:ext cx="1753645" cy="1647822"/>
          </a:xfrm>
          <a:prstGeom prst="rect">
            <a:avLst/>
          </a:prstGeom>
        </p:spPr>
      </p:pic>
      <p:pic>
        <p:nvPicPr>
          <p:cNvPr id="15" name="Picture 8" descr="https://img-fotki.yandex.ru/get/16108/200418627.3f/0_1144cb_d8eb7fb3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1857364"/>
            <a:ext cx="1438536" cy="1795358"/>
          </a:xfrm>
          <a:prstGeom prst="rect">
            <a:avLst/>
          </a:prstGeom>
          <a:noFill/>
        </p:spPr>
      </p:pic>
      <p:pic>
        <p:nvPicPr>
          <p:cNvPr id="16" name="Picture 8" descr="https://img-fotki.yandex.ru/get/16108/200418627.3f/0_1144cb_d8eb7fb3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3000372"/>
            <a:ext cx="1438536" cy="1795358"/>
          </a:xfrm>
          <a:prstGeom prst="rect">
            <a:avLst/>
          </a:prstGeom>
          <a:noFill/>
        </p:spPr>
      </p:pic>
      <p:pic>
        <p:nvPicPr>
          <p:cNvPr id="17" name="Picture 8" descr="https://img-fotki.yandex.ru/get/16108/200418627.3f/0_1144cb_d8eb7fb3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4500570"/>
            <a:ext cx="1438536" cy="17953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mypresentation.ru/documents/85c43f90a74bed132a55e229a23e7ae5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2071670" y="642918"/>
            <a:ext cx="5857916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Отгадай загадки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857224" y="1285860"/>
            <a:ext cx="32752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  <a:latin typeface="Bookman Old Style" pitchFamily="18" charset="0"/>
              </a:rPr>
              <a:t>1.У </a:t>
            </a:r>
            <a:r>
              <a:rPr lang="ru-RU" sz="1600" b="1" dirty="0">
                <a:solidFill>
                  <a:srgbClr val="00B050"/>
                </a:solidFill>
                <a:latin typeface="Bookman Old Style" pitchFamily="18" charset="0"/>
              </a:rPr>
              <a:t>жёлтенького солнышка</a:t>
            </a:r>
            <a:br>
              <a:rPr lang="ru-RU" sz="1600" b="1" dirty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dirty="0">
                <a:solidFill>
                  <a:srgbClr val="00B050"/>
                </a:solidFill>
                <a:latin typeface="Bookman Old Style" pitchFamily="18" charset="0"/>
              </a:rPr>
              <a:t>Лучи не горячи,</a:t>
            </a:r>
            <a:br>
              <a:rPr lang="ru-RU" sz="1600" b="1" dirty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dirty="0">
                <a:solidFill>
                  <a:srgbClr val="00B050"/>
                </a:solidFill>
                <a:latin typeface="Bookman Old Style" pitchFamily="18" charset="0"/>
              </a:rPr>
              <a:t>У жёлтенького солнышка</a:t>
            </a:r>
            <a:br>
              <a:rPr lang="ru-RU" sz="1600" b="1" dirty="0">
                <a:solidFill>
                  <a:srgbClr val="00B050"/>
                </a:solidFill>
                <a:latin typeface="Bookman Old Style" pitchFamily="18" charset="0"/>
              </a:rPr>
            </a:br>
            <a:r>
              <a:rPr lang="ru-RU" sz="1600" b="1" dirty="0">
                <a:solidFill>
                  <a:srgbClr val="00B050"/>
                </a:solidFill>
                <a:latin typeface="Bookman Old Style" pitchFamily="18" charset="0"/>
              </a:rPr>
              <a:t>Белые лучи.</a:t>
            </a:r>
          </a:p>
          <a:p>
            <a:pPr eaLnBrk="0" hangingPunct="0"/>
            <a:endParaRPr lang="ru-RU" sz="1600" b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857224" y="2428868"/>
            <a:ext cx="346280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folHlink"/>
                </a:solidFill>
                <a:latin typeface="Bookman Old Style" pitchFamily="18" charset="0"/>
              </a:rPr>
              <a:t>3.Посмотри</a:t>
            </a:r>
            <a:r>
              <a:rPr lang="ru-RU" sz="1600" b="1" dirty="0">
                <a:solidFill>
                  <a:schemeClr val="folHlink"/>
                </a:solidFill>
                <a:latin typeface="Bookman Old Style" pitchFamily="18" charset="0"/>
              </a:rPr>
              <a:t>, какой хороший!</a:t>
            </a:r>
            <a:br>
              <a:rPr lang="ru-RU" sz="1600" b="1" dirty="0">
                <a:solidFill>
                  <a:schemeClr val="folHlink"/>
                </a:solidFill>
                <a:latin typeface="Bookman Old Style" pitchFamily="18" charset="0"/>
              </a:rPr>
            </a:br>
            <a:r>
              <a:rPr lang="ru-RU" sz="1600" b="1" dirty="0">
                <a:solidFill>
                  <a:schemeClr val="folHlink"/>
                </a:solidFill>
                <a:latin typeface="Bookman Old Style" pitchFamily="18" charset="0"/>
              </a:rPr>
              <a:t>Шляпа красная в горошек,</a:t>
            </a:r>
            <a:br>
              <a:rPr lang="ru-RU" sz="1600" b="1" dirty="0">
                <a:solidFill>
                  <a:schemeClr val="folHlink"/>
                </a:solidFill>
                <a:latin typeface="Bookman Old Style" pitchFamily="18" charset="0"/>
              </a:rPr>
            </a:br>
            <a:r>
              <a:rPr lang="ru-RU" sz="1600" b="1" dirty="0">
                <a:solidFill>
                  <a:schemeClr val="folHlink"/>
                </a:solidFill>
                <a:latin typeface="Bookman Old Style" pitchFamily="18" charset="0"/>
              </a:rPr>
              <a:t>Кружевной воротничок -</a:t>
            </a:r>
            <a:br>
              <a:rPr lang="ru-RU" sz="1600" b="1" dirty="0">
                <a:solidFill>
                  <a:schemeClr val="folHlink"/>
                </a:solidFill>
                <a:latin typeface="Bookman Old Style" pitchFamily="18" charset="0"/>
              </a:rPr>
            </a:br>
            <a:r>
              <a:rPr lang="ru-RU" sz="1600" b="1" dirty="0">
                <a:solidFill>
                  <a:schemeClr val="folHlink"/>
                </a:solidFill>
                <a:latin typeface="Bookman Old Style" pitchFamily="18" charset="0"/>
              </a:rPr>
              <a:t>Он в лесу не новичок! 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928662" y="3786190"/>
            <a:ext cx="275908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pAutoFit/>
          </a:bodyPr>
          <a:lstStyle/>
          <a:p>
            <a:r>
              <a:rPr lang="ru-RU" sz="1600" b="1" dirty="0" smtClean="0">
                <a:solidFill>
                  <a:srgbClr val="3E24FC"/>
                </a:solidFill>
                <a:latin typeface="Bookman Old Style" pitchFamily="18" charset="0"/>
              </a:rPr>
              <a:t>5.Стоит </a:t>
            </a:r>
            <a:r>
              <a:rPr lang="ru-RU" sz="1600" b="1" dirty="0">
                <a:solidFill>
                  <a:srgbClr val="3E24FC"/>
                </a:solidFill>
                <a:latin typeface="Bookman Old Style" pitchFamily="18" charset="0"/>
              </a:rPr>
              <a:t>толстячок, </a:t>
            </a:r>
            <a:br>
              <a:rPr lang="ru-RU" sz="1600" b="1" dirty="0">
                <a:solidFill>
                  <a:srgbClr val="3E24FC"/>
                </a:solidFill>
                <a:latin typeface="Bookman Old Style" pitchFamily="18" charset="0"/>
              </a:rPr>
            </a:br>
            <a:r>
              <a:rPr lang="ru-RU" sz="1600" b="1" dirty="0" err="1">
                <a:solidFill>
                  <a:srgbClr val="3E24FC"/>
                </a:solidFill>
                <a:latin typeface="Bookman Old Style" pitchFamily="18" charset="0"/>
              </a:rPr>
              <a:t>Подбоченивши</a:t>
            </a:r>
            <a:r>
              <a:rPr lang="ru-RU" sz="1600" b="1" dirty="0">
                <a:solidFill>
                  <a:srgbClr val="3E24FC"/>
                </a:solidFill>
                <a:latin typeface="Bookman Old Style" pitchFamily="18" charset="0"/>
              </a:rPr>
              <a:t> бочок, </a:t>
            </a:r>
            <a:br>
              <a:rPr lang="ru-RU" sz="1600" b="1" dirty="0">
                <a:solidFill>
                  <a:srgbClr val="3E24FC"/>
                </a:solidFill>
                <a:latin typeface="Bookman Old Style" pitchFamily="18" charset="0"/>
              </a:rPr>
            </a:br>
            <a:r>
              <a:rPr lang="ru-RU" sz="1600" b="1" dirty="0">
                <a:solidFill>
                  <a:srgbClr val="3E24FC"/>
                </a:solidFill>
                <a:latin typeface="Bookman Old Style" pitchFamily="18" charset="0"/>
              </a:rPr>
              <a:t>Шипит и кипит, </a:t>
            </a:r>
            <a:br>
              <a:rPr lang="ru-RU" sz="1600" b="1" dirty="0">
                <a:solidFill>
                  <a:srgbClr val="3E24FC"/>
                </a:solidFill>
                <a:latin typeface="Bookman Old Style" pitchFamily="18" charset="0"/>
              </a:rPr>
            </a:br>
            <a:r>
              <a:rPr lang="ru-RU" sz="1600" b="1" dirty="0">
                <a:solidFill>
                  <a:srgbClr val="3E24FC"/>
                </a:solidFill>
                <a:latin typeface="Bookman Old Style" pitchFamily="18" charset="0"/>
              </a:rPr>
              <a:t>Всем чай пить велит</a:t>
            </a:r>
            <a:r>
              <a:rPr lang="ru-RU" sz="1600" dirty="0">
                <a:solidFill>
                  <a:srgbClr val="3E24FC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4429124" y="1571612"/>
            <a:ext cx="41841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Bookman Old Style" pitchFamily="18" charset="0"/>
              </a:rPr>
              <a:t>2.Сам </a:t>
            </a:r>
            <a:r>
              <a:rPr lang="ru-RU" sz="1600" b="1" dirty="0">
                <a:solidFill>
                  <a:srgbClr val="C00000"/>
                </a:solidFill>
                <a:latin typeface="Bookman Old Style" pitchFamily="18" charset="0"/>
              </a:rPr>
              <a:t>пустой, голос густой, </a:t>
            </a:r>
            <a:br>
              <a:rPr lang="ru-RU" sz="1600" b="1" dirty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Bookman Old Style" pitchFamily="18" charset="0"/>
              </a:rPr>
              <a:t>Дробь отбивает, шагать помогает.</a:t>
            </a:r>
            <a:r>
              <a:rPr lang="ru-RU" sz="1600" dirty="0">
                <a:solidFill>
                  <a:srgbClr val="C00000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5072066" y="2143116"/>
            <a:ext cx="30861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Bookman Old Style" pitchFamily="18" charset="0"/>
              </a:rPr>
              <a:t>4.К </a:t>
            </a:r>
            <a:r>
              <a:rPr lang="ru-RU" sz="1600" b="1" dirty="0">
                <a:solidFill>
                  <a:srgbClr val="0070C0"/>
                </a:solidFill>
                <a:latin typeface="Bookman Old Style" pitchFamily="18" charset="0"/>
              </a:rPr>
              <a:t>нам приехали с бахчи</a:t>
            </a:r>
            <a:br>
              <a:rPr lang="ru-RU" sz="1600" b="1" dirty="0">
                <a:solidFill>
                  <a:srgbClr val="0070C0"/>
                </a:solidFill>
                <a:latin typeface="Bookman Old Style" pitchFamily="18" charset="0"/>
              </a:rPr>
            </a:br>
            <a:r>
              <a:rPr lang="ru-RU" sz="1600" b="1" dirty="0">
                <a:solidFill>
                  <a:srgbClr val="0070C0"/>
                </a:solidFill>
                <a:latin typeface="Bookman Old Style" pitchFamily="18" charset="0"/>
              </a:rPr>
              <a:t>Полосатые мячи. </a:t>
            </a:r>
          </a:p>
        </p:txBody>
      </p:sp>
      <p:pic>
        <p:nvPicPr>
          <p:cNvPr id="11" name="Picture 14" descr="i?id=928928277-37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714620"/>
            <a:ext cx="2287614" cy="1555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8" descr="i?id=100594089-69-7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3071810"/>
            <a:ext cx="1733550" cy="1652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6" descr="i?id=60379005-08-7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4857760"/>
            <a:ext cx="1095375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2" descr="i?id=383909411-00-7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48921">
            <a:off x="5702220" y="5344615"/>
            <a:ext cx="1211263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2" descr="106136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BFCFE"/>
              </a:clrFrom>
              <a:clrTo>
                <a:srgbClr val="FBFC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4214818"/>
            <a:ext cx="1357290" cy="1939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mypresentation.ru/documents/85c43f90a74bed132a55e229a23e7ae5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 flipH="1">
            <a:off x="571472" y="3929066"/>
            <a:ext cx="807249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Игра «Исправь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предложение».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3E24FC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6" name="Рисунок 5" descr="http://nachalo4ka.ru/wp-content/uploads/2014/08/9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28" y="1142984"/>
            <a:ext cx="3143272" cy="47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785918" y="4500570"/>
            <a:ext cx="4929190" cy="1769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 розах растут сады.</a:t>
            </a:r>
            <a:endParaRPr lang="ru-RU" sz="2400" b="1" dirty="0" smtClean="0">
              <a:solidFill>
                <a:srgbClr val="002060"/>
              </a:solidFill>
              <a:latin typeface="Bookman Old Style" pitchFamily="18" charset="0"/>
              <a:cs typeface="Arial" pitchFamily="34" charset="0"/>
            </a:endParaRPr>
          </a:p>
          <a:p>
            <a:pPr lvl="0" eaLnBrk="0" hangingPunct="0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Мусор убирает Рому.</a:t>
            </a:r>
            <a:endParaRPr lang="ru-RU" sz="2400" b="1" dirty="0" smtClean="0">
              <a:solidFill>
                <a:srgbClr val="002060"/>
              </a:solidFill>
              <a:latin typeface="Bookman Old Style" pitchFamily="18" charset="0"/>
              <a:cs typeface="Arial" pitchFamily="34" charset="0"/>
            </a:endParaRPr>
          </a:p>
          <a:p>
            <a:pPr lvl="0" eaLnBrk="0" hangingPunct="0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Рыба поймала рыбака</a:t>
            </a:r>
            <a:r>
              <a:rPr lang="ru-RU" sz="2800" b="1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800" b="1" dirty="0" smtClean="0">
              <a:solidFill>
                <a:srgbClr val="002060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714356"/>
            <a:ext cx="6462025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«Повтори предложение»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Рома видит рыбу.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Рая ходит на рынок.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У Раи новый ранец.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Рая моет рамы.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У Раи растут розы.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Рома ест раков. Ромин папа – рыбак.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Рая ест раков.</a:t>
            </a:r>
          </a:p>
          <a:p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playcast.ru/uploads/2013/05/27/54443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642910" y="285728"/>
            <a:ext cx="3429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Bookman Old Style" pitchFamily="18" charset="0"/>
              </a:rPr>
              <a:t>Выложи из шнура…</a:t>
            </a:r>
          </a:p>
        </p:txBody>
      </p:sp>
      <p:pic>
        <p:nvPicPr>
          <p:cNvPr id="5" name="Рисунок 4" descr="http://nachalo4ka.ru/wp-content/uploads/2014/08/9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14282" y="500042"/>
            <a:ext cx="3857652" cy="550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s://i.mycdn.me/image?id=865160261044&amp;t=0&amp;plc=WEB&amp;tkn=*9x9LON6-CNaF-GuoNQU6jnRbAno"/>
          <p:cNvPicPr>
            <a:picLocks noChangeAspect="1" noChangeArrowheads="1"/>
          </p:cNvPicPr>
          <p:nvPr/>
        </p:nvPicPr>
        <p:blipFill>
          <a:blip r:embed="rId4"/>
          <a:srcRect b="6250"/>
          <a:stretch>
            <a:fillRect/>
          </a:stretch>
        </p:blipFill>
        <p:spPr bwMode="auto">
          <a:xfrm>
            <a:off x="4143372" y="214290"/>
            <a:ext cx="4857752" cy="64293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57150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Bookman Old Style" pitchFamily="18" charset="0"/>
              </a:rPr>
              <a:t>ДОМАШНЕЕ ЗАДАНИЕ.</a:t>
            </a:r>
          </a:p>
          <a:p>
            <a:pPr lvl="0"/>
            <a:r>
              <a:rPr lang="ru-RU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Bookman Old Style" pitchFamily="18" charset="0"/>
              </a:rPr>
              <a:t>ИТОГ ЗАНЯТИЯ.</a:t>
            </a:r>
            <a:endParaRPr lang="ru-RU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://pochemuchki.ucoz.com/romashki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786050" y="2285992"/>
            <a:ext cx="3429024" cy="1285884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http://nachalo4ka.ru/wp-content/uploads/2014/08/9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1857364"/>
            <a:ext cx="3500462" cy="350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одзаголовок 2"/>
          <p:cNvSpPr txBox="1">
            <a:spLocks/>
          </p:cNvSpPr>
          <p:nvPr/>
        </p:nvSpPr>
        <p:spPr bwMode="auto">
          <a:xfrm>
            <a:off x="2357422" y="1714488"/>
            <a:ext cx="4357718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man Old Style" pitchFamily="18" charset="0"/>
                <a:cs typeface="+mn-cs"/>
              </a:rPr>
              <a:t>«Автоматизация звука Р.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man Old Style" pitchFamily="18" charset="0"/>
                <a:cs typeface="+mn-cs"/>
              </a:rPr>
              <a:t>Звуковые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man Old Style" pitchFamily="18" charset="0"/>
                <a:cs typeface="+mn-cs"/>
              </a:rPr>
              <a:t>дорожки»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6914" name="Picture 2" descr="http://qiqru.org/media/npict/1212/original/cveta_radugi_157294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9" descr="stars"/>
          <p:cNvPicPr>
            <a:picLocks noChangeAspect="1" noChangeArrowheads="1" noCrop="1"/>
          </p:cNvPicPr>
          <p:nvPr/>
        </p:nvPicPr>
        <p:blipFill>
          <a:blip r:embed="rId3">
            <a:lum bright="-12000" contrast="18000"/>
          </a:blip>
          <a:srcRect/>
          <a:stretch>
            <a:fillRect/>
          </a:stretch>
        </p:blipFill>
        <p:spPr bwMode="auto">
          <a:xfrm>
            <a:off x="6715140" y="3714752"/>
            <a:ext cx="2171700" cy="2010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9" descr="stars"/>
          <p:cNvPicPr>
            <a:picLocks noChangeAspect="1" noChangeArrowheads="1" noCrop="1"/>
          </p:cNvPicPr>
          <p:nvPr/>
        </p:nvPicPr>
        <p:blipFill>
          <a:blip r:embed="rId3">
            <a:lum bright="-12000" contrast="18000"/>
          </a:blip>
          <a:srcRect/>
          <a:stretch>
            <a:fillRect/>
          </a:stretch>
        </p:blipFill>
        <p:spPr bwMode="auto">
          <a:xfrm>
            <a:off x="366682" y="3081334"/>
            <a:ext cx="2171700" cy="2010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stars"/>
          <p:cNvPicPr>
            <a:picLocks noChangeAspect="1" noChangeArrowheads="1" noCrop="1"/>
          </p:cNvPicPr>
          <p:nvPr/>
        </p:nvPicPr>
        <p:blipFill>
          <a:blip r:embed="rId3">
            <a:lum bright="-12000" contrast="18000"/>
          </a:blip>
          <a:srcRect/>
          <a:stretch>
            <a:fillRect/>
          </a:stretch>
        </p:blipFill>
        <p:spPr bwMode="auto">
          <a:xfrm>
            <a:off x="5857884" y="0"/>
            <a:ext cx="2171700" cy="2010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 rot="19668208">
            <a:off x="2743069" y="2796766"/>
            <a:ext cx="7429520" cy="14465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8800" b="1" dirty="0" smtClean="0">
                <a:solidFill>
                  <a:srgbClr val="3E24FC"/>
                </a:solidFill>
              </a:rPr>
              <a:t>МОЛОДЕЦ!</a:t>
            </a:r>
            <a:endParaRPr lang="ru-RU" sz="8800" b="1" dirty="0">
              <a:solidFill>
                <a:srgbClr val="3E24FC"/>
              </a:solidFill>
            </a:endParaRPr>
          </a:p>
        </p:txBody>
      </p:sp>
      <p:pic>
        <p:nvPicPr>
          <p:cNvPr id="13" name="Рисунок 12" descr="http://nachalo4ka.ru/wp-content/uploads/2014/08/95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0"/>
            <a:ext cx="4786346" cy="564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5720" y="142852"/>
            <a:ext cx="857256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Домашнее задание.</a:t>
            </a:r>
            <a:endParaRPr kumimoji="0" lang="ru-RU" sz="1600" i="0" u="none" strike="noStrike" cap="none" normalizeH="0" baseline="0" dirty="0" smtClean="0">
              <a:ln>
                <a:noFill/>
              </a:ln>
              <a:effectLst/>
              <a:latin typeface="Bookman Old Style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1.Артикуляционные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упражнения: Лошадка, барабанщик, грибок, гармошка, заведи мотор.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2. Звуковые дорожки (вертолёт, трактор, загони машину в гараж) – Длительное произношение звука РРРРР.</a:t>
            </a:r>
            <a:endParaRPr lang="ru-RU" dirty="0" smtClean="0">
              <a:latin typeface="Bookman Old Style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400" baseline="0" dirty="0" smtClean="0">
              <a:solidFill>
                <a:srgbClr val="000000"/>
              </a:solidFill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Bookman Old Style" pitchFamily="18" charset="0"/>
            </a:endParaRPr>
          </a:p>
          <a:p>
            <a:endParaRPr lang="ru-RU" sz="1400" dirty="0" smtClean="0">
              <a:latin typeface="Bookman Old Style" pitchFamily="18" charset="0"/>
            </a:endParaRPr>
          </a:p>
          <a:p>
            <a:endParaRPr lang="ru-RU" sz="1600" dirty="0" smtClean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5720" y="1000108"/>
            <a:ext cx="864399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Bookman Old Style" pitchFamily="18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.Уточни значение незнакомых слов. Четко, выделяя голосом звук Р, повтори каждые три слова. Затем назови 4-5 слов самостоятельно.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Рак – рама – рана.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Роза – ровный – робкий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Руки – ручка – рубка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Равный – разный – ранний.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Ручей – рукав – рыбак.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Рубашка – рубанок – ромашка.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Рост – ров – рот.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Радуга – радио – рамочка.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Рокот – рост – ропот.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Радость – рамка – робость.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0" name="Рисунок 73" descr="D:\Копилка\Наработки\Звуковка\Звук Р\Карточки\рыс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357298"/>
            <a:ext cx="249451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ракушка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0892" y="4929198"/>
            <a:ext cx="1677620" cy="1576384"/>
          </a:xfrm>
          <a:prstGeom prst="rect">
            <a:avLst/>
          </a:prstGeom>
        </p:spPr>
      </p:pic>
      <p:pic>
        <p:nvPicPr>
          <p:cNvPr id="12" name="Рисунок 72" descr="D:\Копилка\Наработки\Звуковка\Звук Р\Карточки\рыб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786190"/>
            <a:ext cx="2430500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images (10)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496" y="3584234"/>
            <a:ext cx="3286148" cy="3273766"/>
          </a:xfrm>
          <a:prstGeom prst="rect">
            <a:avLst/>
          </a:prstGeom>
        </p:spPr>
      </p:pic>
      <p:pic>
        <p:nvPicPr>
          <p:cNvPr id="14" name="Рисунок 13" descr="images (1)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6512" y="2428868"/>
            <a:ext cx="3429024" cy="2137103"/>
          </a:xfrm>
          <a:prstGeom prst="rect">
            <a:avLst/>
          </a:prstGeom>
        </p:spPr>
      </p:pic>
      <p:pic>
        <p:nvPicPr>
          <p:cNvPr id="15" name="Рисунок 60" descr="D:\Копилка\Наработки\Звуковка\Звук Р\Карточки\рак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57290" y="5122569"/>
            <a:ext cx="2571768" cy="173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C:\Users\321\Pictures\загруженное.jpg">
            <a:hlinkClick r:id="rId5" action="ppaction://hlinksldjump">
              <a:snd r:embed="rId10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8636" y="1428736"/>
            <a:ext cx="2925364" cy="1471939"/>
          </a:xfrm>
          <a:prstGeom prst="rect">
            <a:avLst/>
          </a:prstGeom>
          <a:noFill/>
        </p:spPr>
      </p:pic>
      <p:pic>
        <p:nvPicPr>
          <p:cNvPr id="17" name="Рисунок 16" descr="images (14)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1736" y="2786058"/>
            <a:ext cx="2714644" cy="265485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786314" y="6488668"/>
            <a:ext cx="3892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4.Назови картинки со звуком 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6498" name="Picture 2" descr="http://www.playcast.ru/uploads/2013/05/27/54443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Выноска-облако 5"/>
          <p:cNvSpPr/>
          <p:nvPr/>
        </p:nvSpPr>
        <p:spPr>
          <a:xfrm rot="21176992" flipH="1">
            <a:off x="791781" y="511694"/>
            <a:ext cx="2605634" cy="1422275"/>
          </a:xfrm>
          <a:prstGeom prst="cloudCallout">
            <a:avLst>
              <a:gd name="adj1" fmla="val -38579"/>
              <a:gd name="adj2" fmla="val 112354"/>
            </a:avLst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ТРА – ТРУ-ТРЫ</a:t>
            </a:r>
            <a:endParaRPr lang="ru-RU" sz="2400" b="1" dirty="0"/>
          </a:p>
        </p:txBody>
      </p:sp>
      <p:sp>
        <p:nvSpPr>
          <p:cNvPr id="7" name="Выноска-облако 6"/>
          <p:cNvSpPr/>
          <p:nvPr/>
        </p:nvSpPr>
        <p:spPr>
          <a:xfrm rot="19322777" flipH="1">
            <a:off x="-123953" y="2722543"/>
            <a:ext cx="2605634" cy="1422275"/>
          </a:xfrm>
          <a:prstGeom prst="cloudCallout">
            <a:avLst>
              <a:gd name="adj1" fmla="val -38579"/>
              <a:gd name="adj2" fmla="val 112354"/>
            </a:avLst>
          </a:prstGeom>
          <a:solidFill>
            <a:srgbClr val="8666E0"/>
          </a:solidFill>
          <a:ln>
            <a:solidFill>
              <a:srgbClr val="8A4DF9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БРА- БРУ -БРЫ</a:t>
            </a:r>
            <a:endParaRPr lang="ru-RU" sz="2400" b="1" dirty="0"/>
          </a:p>
        </p:txBody>
      </p:sp>
      <p:sp>
        <p:nvSpPr>
          <p:cNvPr id="8" name="Выноска-облако 7"/>
          <p:cNvSpPr/>
          <p:nvPr/>
        </p:nvSpPr>
        <p:spPr>
          <a:xfrm rot="349247">
            <a:off x="6280478" y="628503"/>
            <a:ext cx="2605634" cy="1422275"/>
          </a:xfrm>
          <a:prstGeom prst="cloudCallout">
            <a:avLst>
              <a:gd name="adj1" fmla="val -38579"/>
              <a:gd name="adj2" fmla="val 112354"/>
            </a:avLst>
          </a:prstGeom>
          <a:solidFill>
            <a:srgbClr val="8666E0"/>
          </a:solidFill>
          <a:ln>
            <a:solidFill>
              <a:srgbClr val="8A4DF9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ДРО – ДРА-ДРУ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0"/>
            <a:ext cx="5295039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ru-RU" sz="28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3E24FC"/>
                </a:solidFill>
                <a:latin typeface="Bookman Old Style" pitchFamily="18" charset="0"/>
              </a:rPr>
              <a:t>«Как поёт мотор машины…»</a:t>
            </a:r>
            <a:endParaRPr lang="ru-RU" sz="2800" dirty="0">
              <a:solidFill>
                <a:srgbClr val="3E24FC"/>
              </a:solidFill>
            </a:endParaRPr>
          </a:p>
        </p:txBody>
      </p:sp>
      <p:pic>
        <p:nvPicPr>
          <p:cNvPr id="11" name="Picture 2" descr="http://www.veles-vet.ru/img/zootaks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214554"/>
            <a:ext cx="4635844" cy="435769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Выноска-облако 11"/>
          <p:cNvSpPr/>
          <p:nvPr/>
        </p:nvSpPr>
        <p:spPr>
          <a:xfrm rot="3195436">
            <a:off x="6832991" y="3258573"/>
            <a:ext cx="2605634" cy="1422275"/>
          </a:xfrm>
          <a:prstGeom prst="cloudCallout">
            <a:avLst>
              <a:gd name="adj1" fmla="val -38579"/>
              <a:gd name="adj2" fmla="val 112354"/>
            </a:avLst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ГРА- ГРО-ГРУ</a:t>
            </a:r>
            <a:endParaRPr lang="ru-RU" sz="2400" b="1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://mypresentation.ru/documents/85c43f90a74bed132a55e229a23e7ae5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Freeform 8"/>
          <p:cNvSpPr>
            <a:spLocks/>
          </p:cNvSpPr>
          <p:nvPr/>
        </p:nvSpPr>
        <p:spPr bwMode="auto">
          <a:xfrm>
            <a:off x="642910" y="1142984"/>
            <a:ext cx="7993062" cy="661987"/>
          </a:xfrm>
          <a:custGeom>
            <a:avLst/>
            <a:gdLst>
              <a:gd name="T0" fmla="*/ 0 w 5035"/>
              <a:gd name="T1" fmla="*/ 288925 h 417"/>
              <a:gd name="T2" fmla="*/ 792162 w 5035"/>
              <a:gd name="T3" fmla="*/ 215900 h 417"/>
              <a:gd name="T4" fmla="*/ 1871662 w 5035"/>
              <a:gd name="T5" fmla="*/ 649287 h 417"/>
              <a:gd name="T6" fmla="*/ 3167062 w 5035"/>
              <a:gd name="T7" fmla="*/ 215900 h 417"/>
              <a:gd name="T8" fmla="*/ 4608512 w 5035"/>
              <a:gd name="T9" fmla="*/ 649287 h 417"/>
              <a:gd name="T10" fmla="*/ 5616575 w 5035"/>
              <a:gd name="T11" fmla="*/ 288925 h 417"/>
              <a:gd name="T12" fmla="*/ 6911975 w 5035"/>
              <a:gd name="T13" fmla="*/ 576262 h 417"/>
              <a:gd name="T14" fmla="*/ 7993062 w 5035"/>
              <a:gd name="T15" fmla="*/ 0 h 4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035" h="417">
                <a:moveTo>
                  <a:pt x="0" y="182"/>
                </a:moveTo>
                <a:cubicBezTo>
                  <a:pt x="151" y="140"/>
                  <a:pt x="303" y="98"/>
                  <a:pt x="499" y="136"/>
                </a:cubicBezTo>
                <a:cubicBezTo>
                  <a:pt x="695" y="174"/>
                  <a:pt x="930" y="409"/>
                  <a:pt x="1179" y="409"/>
                </a:cubicBezTo>
                <a:cubicBezTo>
                  <a:pt x="1428" y="409"/>
                  <a:pt x="1708" y="136"/>
                  <a:pt x="1995" y="136"/>
                </a:cubicBezTo>
                <a:cubicBezTo>
                  <a:pt x="2282" y="136"/>
                  <a:pt x="2646" y="401"/>
                  <a:pt x="2903" y="409"/>
                </a:cubicBezTo>
                <a:cubicBezTo>
                  <a:pt x="3160" y="417"/>
                  <a:pt x="3296" y="190"/>
                  <a:pt x="3538" y="182"/>
                </a:cubicBezTo>
                <a:cubicBezTo>
                  <a:pt x="3780" y="174"/>
                  <a:pt x="4105" y="393"/>
                  <a:pt x="4354" y="363"/>
                </a:cubicBezTo>
                <a:cubicBezTo>
                  <a:pt x="4603" y="333"/>
                  <a:pt x="4819" y="166"/>
                  <a:pt x="5035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ru-RU"/>
          </a:p>
        </p:txBody>
      </p:sp>
      <p:pic>
        <p:nvPicPr>
          <p:cNvPr id="7" name="Рисунок 6" descr="http://nachalo4ka.ru/wp-content/uploads/2014/08/9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28596" y="2500282"/>
            <a:ext cx="3286148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500034" y="1571612"/>
            <a:ext cx="903316" cy="1012821"/>
          </a:xfrm>
          <a:prstGeom prst="star4">
            <a:avLst>
              <a:gd name="adj" fmla="val 12500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2071670" y="1714488"/>
            <a:ext cx="1128732" cy="1508128"/>
          </a:xfrm>
          <a:prstGeom prst="star4">
            <a:avLst>
              <a:gd name="adj" fmla="val 12500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3357554" y="1643050"/>
            <a:ext cx="1646246" cy="1939929"/>
          </a:xfrm>
          <a:prstGeom prst="star4">
            <a:avLst>
              <a:gd name="adj" fmla="val 12500"/>
            </a:avLst>
          </a:prstGeom>
          <a:solidFill>
            <a:srgbClr val="3E24FC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5715008" y="1714488"/>
            <a:ext cx="1089017" cy="1296986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33CC33"/>
              </a:gs>
              <a:gs pos="100000">
                <a:srgbClr val="B3EBCE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7286644" y="1928802"/>
            <a:ext cx="1173144" cy="1366838"/>
          </a:xfrm>
          <a:prstGeom prst="star4">
            <a:avLst>
              <a:gd name="adj" fmla="val 12500"/>
            </a:avLst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28596" y="642918"/>
            <a:ext cx="8472518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r>
              <a:rPr lang="ru-RU" sz="2400" dirty="0">
                <a:solidFill>
                  <a:srgbClr val="3E24FC"/>
                </a:solidFill>
                <a:latin typeface="Bookman Old Style" pitchFamily="18" charset="0"/>
              </a:rPr>
              <a:t>На каждое падение звезды произнеси звук  </a:t>
            </a:r>
            <a:r>
              <a:rPr lang="ru-RU" sz="2400" b="1" dirty="0">
                <a:solidFill>
                  <a:srgbClr val="3E24FC"/>
                </a:solidFill>
                <a:latin typeface="Bookman Old Style" pitchFamily="18" charset="0"/>
              </a:rPr>
              <a:t>Р</a:t>
            </a:r>
            <a:r>
              <a:rPr lang="ru-RU" sz="2400" dirty="0">
                <a:solidFill>
                  <a:srgbClr val="3E24FC"/>
                </a:solidFill>
                <a:latin typeface="Bookman Old Style" pitchFamily="18" charset="0"/>
              </a:rPr>
              <a:t>.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accel="10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0" accel="10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00" accel="10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0" accel="10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00" accel="10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mypresentation.ru/documents/85c43f90a74bed132a55e229a23e7ae5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642918"/>
            <a:ext cx="8050279" cy="578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3285394"/>
            <a:ext cx="3107174" cy="2361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00034" y="714356"/>
            <a:ext cx="4102405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Bookman Old Style" pitchFamily="18" charset="0"/>
              </a:rPr>
              <a:t>Звуковые дорожки </a:t>
            </a:r>
            <a:endParaRPr lang="ru-RU" sz="2800" b="1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86380" y="857232"/>
            <a:ext cx="2622834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pPr lvl="0"/>
            <a:r>
              <a:rPr lang="ru-RU" sz="36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«Трактор»</a:t>
            </a:r>
            <a:endParaRPr lang="ru-RU" sz="36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1481E-6 L 1.02778 0.17962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389" y="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mypresentation.ru/documents/85c43f90a74bed132a55e229a23e7ae5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71480"/>
            <a:ext cx="8358246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85784" y="-1214470"/>
            <a:ext cx="4023296" cy="3615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rcRect l="3168" t="51939" r="57240"/>
          <a:stretch>
            <a:fillRect/>
          </a:stretch>
        </p:blipFill>
        <p:spPr bwMode="auto">
          <a:xfrm flipH="1">
            <a:off x="0" y="571480"/>
            <a:ext cx="1507044" cy="127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" descr="MCj0441297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0" y="1285860"/>
            <a:ext cx="1527166" cy="152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nachalo4ka.ru/wp-content/uploads/2014/08/95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2857496"/>
            <a:ext cx="1428760" cy="200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045E-6 C 0.06025 -0.00139 0.12066 -0.00255 0.16163 -0.00949 C 0.20226 -0.01643 0.23229 -0.02684 0.24479 -0.04164 C 0.25712 -0.05645 0.2382 -0.07796 0.23525 -0.09785 C 0.23229 -0.11775 0.2224 -0.14273 0.22656 -0.16054 C 0.23108 -0.17835 0.24063 -0.19061 0.26163 -0.20542 C 0.28229 -0.22022 0.32396 -0.24682 0.35209 -0.24867 C 0.38004 -0.25052 0.41493 -0.23734 0.429 -0.21675 C 0.44306 -0.19616 0.43959 -0.14712 0.43629 -0.12515 C 0.43264 -0.10317 0.41615 -0.10155 0.40851 -0.0849 C 0.40087 -0.06824 0.38611 -0.04604 0.39045 -0.02568 C 0.39514 -0.00532 0.4066 0.02267 0.43629 0.03701 C 0.46597 0.05135 0.5408 0.06662 0.56875 0.06106 C 0.59688 0.05551 0.60104 0.03169 0.60365 0.00323 C 0.60643 -0.02522 0.58698 -0.07264 0.58438 -0.10919 C 0.58177 -0.14574 0.56476 -0.19316 0.58802 -0.21675 C 0.61129 -0.24035 0.68663 -0.26001 0.72431 -0.25029 C 0.76181 -0.24058 0.80174 -0.19663 0.81337 -0.15892 C 0.82518 -0.12122 0.81858 -0.06315 0.79531 -0.02406 C 0.77205 0.01503 0.72952 0.05042 0.67379 0.07564 C 0.61806 0.10085 0.49601 0.09923 0.46042 0.12699 C 0.42466 0.15475 0.45504 0.19801 0.4592 0.24242 C 0.4632 0.28683 0.51476 0.36826 0.48438 0.39347 C 0.45417 0.41869 0.31528 0.41637 0.27709 0.39347 C 0.23924 0.37057 0.24879 0.29863 0.25677 0.25537 C 0.26476 0.21212 0.32969 0.16955 0.32552 0.13324 C 0.32136 0.09692 0.27327 0.06037 0.2316 0.03701 C 0.18976 0.01364 0.12969 -0.00671 0.075 -0.00625 C 0.02014 -0.00579 -0.06944 0.01017 -0.09635 0.04025 C -0.12309 0.07032 -0.12222 0.14804 -0.08646 0.17349 C -0.05087 0.19893 0.07153 0.18459 0.11823 0.19269 C 0.16493 0.20078 0.19115 0.20587 0.19427 0.2216 C 0.19705 0.23733 0.18334 0.26486 0.13611 0.28753 C 0.08906 0.3102 -0.04566 0.33749 -0.08767 0.35808 C -0.12969 0.37867 -0.1118 0.38468 -0.11545 0.41105 C -0.11909 0.43742 -0.121 0.48091 -0.10937 0.517 C -0.09774 0.55308 -0.07899 0.61253 -0.04548 0.6278 C -0.01198 0.64307 0.05469 0.63775 0.09184 0.6086 C 0.129 0.57945 0.1566 0.47258 0.17709 0.45269 C 0.19757 0.4328 0.20591 0.46449 0.21476 0.4897 C 0.22344 0.51492 0.2099 0.56881 0.22917 0.60374 C 0.24827 0.63867 0.27917 0.6854 0.329 0.69997 C 0.379 0.71455 0.45834 0.70344 0.52778 0.69188 C 0.59722 0.68031 0.70104 0.64307 0.74584 0.63104 " pathEditMode="relative" ptsTypes="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6.05598E-6 C 0.09115 0.02128 0.18229 0.04256 0.23733 0.03053 C 0.29236 0.0185 0.3099 -0.03494 0.33004 -0.07218 C 0.35018 -0.10942 0.32969 -0.1735 0.35782 -0.19247 C 0.38594 -0.21143 0.47344 -0.21352 0.49879 -0.18622 C 0.52414 -0.15892 0.51059 -0.06963 0.50973 -0.02892 C 0.50886 0.01179 0.47969 0.03446 0.49393 0.05782 C 0.50816 0.08119 0.56146 0.10848 0.59514 0.1108 C 0.62882 0.11311 0.68282 0.09807 0.69636 0.0724 C 0.7099 0.04672 0.68229 -0.00533 0.67587 -0.04326 C 0.66945 -0.0812 0.65 -0.13117 0.65782 -0.15569 C 0.66563 -0.18021 0.69306 -0.19131 0.72292 -0.19085 C 0.75278 -0.19038 0.81372 -0.17905 0.83733 -0.15245 C 0.86094 -0.12584 0.87552 -0.07264 0.86511 -0.03054 C 0.85469 0.01156 0.81806 0.06384 0.77466 0.09969 C 0.73125 0.13555 0.65087 0.16261 0.60486 0.18459 C 0.55886 0.20656 0.50643 0.20124 0.49879 0.23131 C 0.49115 0.26139 0.55382 0.32546 0.55903 0.36456 C 0.56424 0.40365 0.55087 0.44876 0.53004 0.46564 C 0.5092 0.48253 0.46042 0.46911 0.43368 0.46564 C 0.40695 0.46217 0.38473 0.46009 0.36979 0.44482 C 0.35486 0.42956 0.34844 0.40087 0.34462 0.37404 C 0.3408 0.34721 0.33959 0.32084 0.34705 0.28429 C 0.35452 0.24774 0.39584 0.18551 0.38924 0.15428 C 0.38264 0.12306 0.34202 0.11334 0.30729 0.09645 C 0.27257 0.07957 0.23334 0.0525 0.18073 0.05297 C 0.12813 0.05343 0.02778 0.07032 -0.0085 0.09969 C -0.04479 0.12907 -0.05277 0.20009 -0.03732 0.2297 C -0.02187 0.2593 0.04931 0.27388 0.08438 0.27781 C 0.11945 0.28174 0.14653 0.2482 0.17344 0.25375 C 0.20035 0.2593 0.24532 0.28914 0.24584 0.31158 C 0.24636 0.33402 0.20712 0.36895 0.17709 0.38861 C 0.14705 0.40827 0.09636 0.40781 0.06511 0.43025 C 0.03386 0.45269 0.00695 0.4971 -0.01076 0.52347 C -0.02847 0.54984 -0.04566 0.56557 -0.04097 0.58917 C -0.03628 0.61276 -0.00989 0.65162 0.01684 0.66458 C 0.04358 0.67753 0.08854 0.68332 0.11927 0.6662 C 0.15 0.64908 0.17917 0.58639 0.20122 0.56187 C 0.22327 0.53735 0.2316 0.52093 0.25174 0.51861 C 0.27188 0.5163 0.30643 0.52879 0.3217 0.54753 C 0.33698 0.56627 0.34445 0.59981 0.34341 0.63104 C 0.34236 0.66227 0.31181 0.71478 0.31563 0.73536 C 0.31945 0.75595 0.34323 0.7497 0.36632 0.75456 C 0.38941 0.75942 0.37622 0.77469 0.45417 0.76428 C 0.53212 0.75387 0.77049 0.7039 0.83368 0.69187 " pathEditMode="relative" ptsTypes="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90863E-6 C 0.02691 -0.03493 0.05382 -0.06986 0.07587 -0.1078 C 0.09791 -0.14527 0.10278 -0.19524 0.13246 -0.22647 C 0.16215 -0.25792 0.20885 -0.27967 0.25416 -0.2954 C 0.2993 -0.31136 0.36857 -0.33102 0.40364 -0.32131 C 0.43871 -0.31136 0.46093 -0.27412 0.46493 -0.23618 C 0.46875 -0.19848 0.421 -0.13116 0.42743 -0.09484 C 0.4342 -0.05876 0.471 -0.02128 0.50468 -0.01966 C 0.53837 -0.01758 0.61232 -0.05691 0.63003 -0.08351 C 0.64774 -0.11034 0.61979 -0.14805 0.61076 -0.1802 C 0.60173 -0.21189 0.57118 -0.25099 0.57569 -0.27458 C 0.58038 -0.29817 0.61302 -0.31876 0.63854 -0.32131 C 0.66406 -0.32339 0.70225 -0.30604 0.72882 -0.28915 C 0.75538 -0.27227 0.79271 -0.25746 0.79757 -0.22022 C 0.80243 -0.18251 0.78246 -0.10271 0.75781 -0.06431 C 0.73316 -0.02637 0.69653 -0.01018 0.6493 0.00948 C 0.60208 0.02891 0.5125 0.03655 0.47448 0.05274 C 0.4368 0.06893 0.42083 0.08327 0.42153 0.10733 C 0.42257 0.13116 0.46823 0.17048 0.47951 0.1957 C 0.49062 0.22091 0.50087 0.23641 0.48906 0.25815 C 0.47708 0.28036 0.43159 0.31737 0.40694 0.32709 C 0.38264 0.33726 0.36701 0.33518 0.34218 0.3176 C 0.31736 0.30048 0.26267 0.25121 0.25781 0.22299 C 0.25295 0.19454 0.30521 0.17904 0.31319 0.14758 C 0.32118 0.11612 0.31962 0.065 0.3059 0.03354 C 0.29218 0.00208 0.2684 -0.02406 0.23125 -0.04187 C 0.19409 -0.05968 0.1309 -0.07449 0.08316 -0.07402 C 0.03524 -0.07379 -0.02761 -0.05644 -0.0566 -0.03863 C -0.08559 -0.02105 -0.09861 0.00416 -0.09045 0.03354 C -0.08247 0.06292 -0.04948 0.12144 -0.00729 0.13787 C 0.03489 0.15429 0.13073 0.12908 0.1625 0.13162 C 0.19462 0.13393 0.18437 0.13902 0.18437 0.15244 C 0.18437 0.16586 0.17396 0.19315 0.1625 0.21189 C 0.15139 0.23062 0.14097 0.25306 0.11684 0.26486 C 0.09271 0.27666 0.04878 0.27134 0.01805 0.28244 C -0.01268 0.29331 -0.04844 0.31483 -0.06754 0.33217 C -0.08698 0.34929 -0.09219 0.35808 -0.09757 0.38515 C -0.10295 0.41221 -0.1257 0.46518 -0.1 0.49433 C -0.07431 0.52325 0.02534 0.56141 0.05659 0.55841 C 0.08767 0.55563 0.07239 0.50567 0.08663 0.47675 C 0.10087 0.4476 0.11406 0.39787 0.14201 0.38515 C 0.17031 0.37242 0.2342 0.38468 0.25538 0.39972 C 0.27656 0.41476 0.26718 0.44876 0.26979 0.47513 C 0.27239 0.50127 0.26215 0.53134 0.271 0.55702 C 0.27986 0.58246 0.29722 0.61739 0.32291 0.62757 C 0.34861 0.63775 0.38958 0.62017 0.42517 0.61786 C 0.46076 0.61554 0.46823 0.63174 0.53611 0.61323 C 0.60399 0.59472 0.78507 0.52602 0.83246 0.50705 " pathEditMode="relative" ptsTypes="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ttp://pochemuchki.ucoz.com/romashki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786050" y="2285992"/>
            <a:ext cx="3429024" cy="1285884"/>
          </a:xfrm>
          <a:prstGeom prst="rect">
            <a:avLst/>
          </a:prstGeom>
          <a:solidFill>
            <a:srgbClr val="FBF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http://nachalo4ka.ru/wp-content/uploads/2014/08/9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1857364"/>
            <a:ext cx="3071802" cy="3500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2285984" y="2428868"/>
            <a:ext cx="4357718" cy="124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man Old Style" pitchFamily="18" charset="0"/>
                <a:cs typeface="+mn-cs"/>
              </a:rPr>
              <a:t>«Автоматизация звука Р в  слогах,</a:t>
            </a:r>
            <a:r>
              <a:rPr kumimoji="0" lang="ru-RU" sz="320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man Old Style" pitchFamily="18" charset="0"/>
                <a:cs typeface="+mn-cs"/>
              </a:rPr>
              <a:t> словах и фразах</a:t>
            </a: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man Old Style" pitchFamily="18" charset="0"/>
                <a:cs typeface="+mn-cs"/>
              </a:rPr>
              <a:t>».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mypresentation.ru/documents/85c43f90a74bed132a55e229a23e7ae5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nachalo4ka.ru/wp-content/uploads/2014/08/9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857232"/>
            <a:ext cx="3786182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WordArt 24"/>
          <p:cNvSpPr>
            <a:spLocks noChangeArrowheads="1" noChangeShapeType="1" noTextEdit="1"/>
          </p:cNvSpPr>
          <p:nvPr/>
        </p:nvSpPr>
        <p:spPr bwMode="auto">
          <a:xfrm>
            <a:off x="3571868" y="1785926"/>
            <a:ext cx="503237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E24FC"/>
                </a:solidFill>
                <a:latin typeface="Bookman Old Style" pitchFamily="18" charset="0"/>
                <a:cs typeface="Arial"/>
              </a:rPr>
              <a:t>Р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E24FC"/>
              </a:solidFill>
              <a:latin typeface="Bookman Old Style" pitchFamily="18" charset="0"/>
              <a:cs typeface="Arial"/>
            </a:endParaRPr>
          </a:p>
        </p:txBody>
      </p:sp>
      <p:sp>
        <p:nvSpPr>
          <p:cNvPr id="7" name="WordArt 16"/>
          <p:cNvSpPr>
            <a:spLocks noChangeArrowheads="1" noChangeShapeType="1" noTextEdit="1"/>
          </p:cNvSpPr>
          <p:nvPr/>
        </p:nvSpPr>
        <p:spPr bwMode="auto">
          <a:xfrm>
            <a:off x="5929322" y="1071546"/>
            <a:ext cx="1071570" cy="4103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Bookman Old Style" pitchFamily="18" charset="0"/>
              </a:rPr>
              <a:t>а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Bookman Old Style" pitchFamily="18" charset="0"/>
              </a:rPr>
              <a:t>о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Bookman Old Style" pitchFamily="18" charset="0"/>
              </a:rPr>
              <a:t>у</a:t>
            </a:r>
          </a:p>
          <a:p>
            <a:pPr algn="ctr"/>
            <a:r>
              <a:rPr lang="ru-RU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Bookman Old Style" pitchFamily="18" charset="0"/>
              </a:rPr>
              <a:t>ы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Bookman Old Style" pitchFamily="18" charset="0"/>
            </a:endParaRPr>
          </a:p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Bookman Old Style" pitchFamily="18" charset="0"/>
              </a:rPr>
              <a:t>Э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Bookman Old Style" pitchFamily="18" charset="0"/>
            </a:endParaRPr>
          </a:p>
        </p:txBody>
      </p:sp>
      <p:sp>
        <p:nvSpPr>
          <p:cNvPr id="8" name="Line 18"/>
          <p:cNvSpPr>
            <a:spLocks noChangeShapeType="1"/>
          </p:cNvSpPr>
          <p:nvPr/>
        </p:nvSpPr>
        <p:spPr bwMode="auto">
          <a:xfrm flipV="1">
            <a:off x="4191000" y="1357297"/>
            <a:ext cx="1666884" cy="69216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Line 20"/>
          <p:cNvSpPr>
            <a:spLocks noChangeShapeType="1"/>
          </p:cNvSpPr>
          <p:nvPr/>
        </p:nvSpPr>
        <p:spPr bwMode="auto">
          <a:xfrm>
            <a:off x="4143372" y="2143116"/>
            <a:ext cx="1785950" cy="71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Line 21"/>
          <p:cNvSpPr>
            <a:spLocks noChangeShapeType="1"/>
          </p:cNvSpPr>
          <p:nvPr/>
        </p:nvSpPr>
        <p:spPr bwMode="auto">
          <a:xfrm>
            <a:off x="4143372" y="2214554"/>
            <a:ext cx="1857388" cy="92869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Line 22"/>
          <p:cNvSpPr>
            <a:spLocks noChangeShapeType="1"/>
          </p:cNvSpPr>
          <p:nvPr/>
        </p:nvSpPr>
        <p:spPr bwMode="auto">
          <a:xfrm>
            <a:off x="4143372" y="2357430"/>
            <a:ext cx="1714512" cy="157163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Line 19"/>
          <p:cNvSpPr>
            <a:spLocks noChangeShapeType="1"/>
          </p:cNvSpPr>
          <p:nvPr/>
        </p:nvSpPr>
        <p:spPr bwMode="auto">
          <a:xfrm>
            <a:off x="4143372" y="2428868"/>
            <a:ext cx="1714512" cy="235745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6488668"/>
            <a:ext cx="4727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3E24FC"/>
                </a:solidFill>
                <a:latin typeface="Bookman Old Style" pitchFamily="18" charset="0"/>
                <a:cs typeface="Times New Roman" pitchFamily="18" charset="0"/>
              </a:rPr>
              <a:t>Помоги Буратино подружить звуки</a:t>
            </a:r>
            <a:endParaRPr lang="ru-RU" b="1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голубое неб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голубое небо</Template>
  <TotalTime>5489</TotalTime>
  <Words>522</Words>
  <Application>Microsoft Office PowerPoint</Application>
  <PresentationFormat>Экран (4:3)</PresentationFormat>
  <Paragraphs>140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голубое небо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саня</dc:creator>
  <cp:lastModifiedBy>1</cp:lastModifiedBy>
  <cp:revision>716</cp:revision>
  <dcterms:created xsi:type="dcterms:W3CDTF">2011-12-03T16:47:13Z</dcterms:created>
  <dcterms:modified xsi:type="dcterms:W3CDTF">2020-04-06T11:57:22Z</dcterms:modified>
</cp:coreProperties>
</file>